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57" r:id="rId3"/>
    <p:sldId id="284" r:id="rId4"/>
    <p:sldId id="300" r:id="rId5"/>
    <p:sldId id="343" r:id="rId6"/>
    <p:sldId id="290" r:id="rId7"/>
    <p:sldId id="364" r:id="rId8"/>
    <p:sldId id="291" r:id="rId9"/>
    <p:sldId id="292" r:id="rId10"/>
    <p:sldId id="293" r:id="rId11"/>
    <p:sldId id="359" r:id="rId12"/>
    <p:sldId id="294" r:id="rId13"/>
    <p:sldId id="360" r:id="rId14"/>
    <p:sldId id="296" r:id="rId15"/>
    <p:sldId id="298" r:id="rId16"/>
    <p:sldId id="351" r:id="rId17"/>
    <p:sldId id="352" r:id="rId18"/>
    <p:sldId id="353" r:id="rId19"/>
    <p:sldId id="304" r:id="rId20"/>
    <p:sldId id="305" r:id="rId21"/>
    <p:sldId id="306" r:id="rId22"/>
    <p:sldId id="307" r:id="rId23"/>
    <p:sldId id="308" r:id="rId24"/>
    <p:sldId id="312" r:id="rId25"/>
    <p:sldId id="354" r:id="rId26"/>
    <p:sldId id="339" r:id="rId27"/>
    <p:sldId id="340" r:id="rId28"/>
    <p:sldId id="341" r:id="rId29"/>
    <p:sldId id="342" r:id="rId30"/>
    <p:sldId id="313" r:id="rId31"/>
    <p:sldId id="311" r:id="rId32"/>
    <p:sldId id="365" r:id="rId33"/>
    <p:sldId id="366" r:id="rId34"/>
    <p:sldId id="329" r:id="rId35"/>
    <p:sldId id="336" r:id="rId36"/>
    <p:sldId id="346" r:id="rId37"/>
    <p:sldId id="348" r:id="rId38"/>
    <p:sldId id="358" r:id="rId39"/>
    <p:sldId id="367" r:id="rId40"/>
    <p:sldId id="334" r:id="rId41"/>
    <p:sldId id="314" r:id="rId42"/>
    <p:sldId id="315" r:id="rId43"/>
    <p:sldId id="363" r:id="rId44"/>
    <p:sldId id="361" r:id="rId45"/>
    <p:sldId id="362" r:id="rId46"/>
    <p:sldId id="316" r:id="rId47"/>
    <p:sldId id="317" r:id="rId48"/>
    <p:sldId id="322" r:id="rId49"/>
    <p:sldId id="321" r:id="rId50"/>
    <p:sldId id="323" r:id="rId51"/>
    <p:sldId id="299" r:id="rId52"/>
    <p:sldId id="319" r:id="rId53"/>
    <p:sldId id="324" r:id="rId54"/>
    <p:sldId id="350" r:id="rId55"/>
    <p:sldId id="331" r:id="rId56"/>
    <p:sldId id="345" r:id="rId57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8000"/>
    <a:srgbClr val="FF0066"/>
    <a:srgbClr val="CC0000"/>
    <a:srgbClr val="99CC00"/>
    <a:srgbClr val="FF9999"/>
    <a:srgbClr val="66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B1D851-8043-96BB-BD47-8CC1004FA4C3}" v="23" dt="2020-04-06T15:45:48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magarm\Documents\Dropbox\mydocs\itam\clases\pc2\ANesca&#241;o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5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MX"/>
              <a:t>Escaños Assemblée Nationale</a:t>
            </a:r>
          </a:p>
        </c:rich>
      </c:tx>
      <c:layout>
        <c:manualLayout>
          <c:xMode val="edge"/>
          <c:yMode val="edge"/>
          <c:x val="0.24558303886925795"/>
          <c:y val="3.7542662116040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130742049469965"/>
          <c:y val="0.25597269624573377"/>
          <c:w val="0.57773851590106007"/>
          <c:h val="0.58020477815699656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Comunistas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Hoja1!$B$2:$B$15</c:f>
              <c:numCache>
                <c:formatCode>0%</c:formatCode>
                <c:ptCount val="14"/>
                <c:pt idx="0">
                  <c:v>0.20099999999999998</c:v>
                </c:pt>
                <c:pt idx="1">
                  <c:v>0.23899999999999996</c:v>
                </c:pt>
                <c:pt idx="2">
                  <c:v>0.247</c:v>
                </c:pt>
                <c:pt idx="3">
                  <c:v>0.24</c:v>
                </c:pt>
                <c:pt idx="4">
                  <c:v>0.246</c:v>
                </c:pt>
                <c:pt idx="5">
                  <c:v>0.23900000000000002</c:v>
                </c:pt>
                <c:pt idx="6">
                  <c:v>0.17300000000000001</c:v>
                </c:pt>
                <c:pt idx="7">
                  <c:v>0.11199999999999999</c:v>
                </c:pt>
                <c:pt idx="8">
                  <c:v>0.11599999999999999</c:v>
                </c:pt>
                <c:pt idx="9">
                  <c:v>0.108</c:v>
                </c:pt>
                <c:pt idx="10">
                  <c:v>0.125</c:v>
                </c:pt>
                <c:pt idx="11">
                  <c:v>8.8400000000000006E-2</c:v>
                </c:pt>
                <c:pt idx="12">
                  <c:v>2.5996533795493933E-2</c:v>
                </c:pt>
                <c:pt idx="13">
                  <c:v>2.6362038664323375E-2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A8-4E75-8473-1D77AC29CA7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Verdes</c:v>
                </c:pt>
              </c:strCache>
            </c:strRef>
          </c:tx>
          <c:spPr>
            <a:ln w="127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Hoja1!$C$2:$C$15</c:f>
              <c:numCache>
                <c:formatCode>General</c:formatCode>
                <c:ptCount val="14"/>
                <c:pt idx="5" formatCode="0%">
                  <c:v>0.02</c:v>
                </c:pt>
                <c:pt idx="6" formatCode="0%">
                  <c:v>1.1000000000000001E-2</c:v>
                </c:pt>
                <c:pt idx="7" formatCode="0%">
                  <c:v>1.2E-2</c:v>
                </c:pt>
                <c:pt idx="8" formatCode="0%">
                  <c:v>4.0000000000000001E-3</c:v>
                </c:pt>
                <c:pt idx="9" formatCode="0%">
                  <c:v>0.11</c:v>
                </c:pt>
                <c:pt idx="10" formatCode="0%">
                  <c:v>6.9000000000000006E-2</c:v>
                </c:pt>
                <c:pt idx="11" formatCode="0%">
                  <c:v>4.4400000000000002E-2</c:v>
                </c:pt>
                <c:pt idx="12" formatCode="0%">
                  <c:v>6.9324090121317154E-3</c:v>
                </c:pt>
                <c:pt idx="13" formatCode="0%">
                  <c:v>3.163444639718805E-2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A8-4E75-8473-1D77AC29CA7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Socialistas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Hoja1!$D$2:$D$15</c:f>
              <c:numCache>
                <c:formatCode>0%</c:formatCode>
                <c:ptCount val="14"/>
                <c:pt idx="0">
                  <c:v>0.21299999999999999</c:v>
                </c:pt>
                <c:pt idx="1">
                  <c:v>0.17399999999999999</c:v>
                </c:pt>
                <c:pt idx="2">
                  <c:v>0.18899999999999997</c:v>
                </c:pt>
                <c:pt idx="3">
                  <c:v>0.16899999999999998</c:v>
                </c:pt>
                <c:pt idx="4">
                  <c:v>0.214</c:v>
                </c:pt>
                <c:pt idx="5">
                  <c:v>0.26300000000000001</c:v>
                </c:pt>
                <c:pt idx="6">
                  <c:v>0.38299999999999995</c:v>
                </c:pt>
                <c:pt idx="7">
                  <c:v>0.32799999999999996</c:v>
                </c:pt>
                <c:pt idx="8">
                  <c:v>0.376</c:v>
                </c:pt>
                <c:pt idx="9">
                  <c:v>0.20199999999999999</c:v>
                </c:pt>
                <c:pt idx="10">
                  <c:v>0.27899999999999997</c:v>
                </c:pt>
                <c:pt idx="11">
                  <c:v>0.26669999999999999</c:v>
                </c:pt>
                <c:pt idx="12">
                  <c:v>0.36048526863084923</c:v>
                </c:pt>
                <c:pt idx="13">
                  <c:v>0.54481546572934969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A8-4E75-8473-1D77AC29CA7F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Der.+Gaullistas</c:v>
                </c:pt>
              </c:strCache>
            </c:strRef>
          </c:tx>
          <c:spPr>
            <a:ln w="12700">
              <a:solidFill>
                <a:srgbClr val="003366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Hoja1!$E$2:$E$15</c:f>
              <c:numCache>
                <c:formatCode>0%</c:formatCode>
                <c:ptCount val="14"/>
                <c:pt idx="0">
                  <c:v>0.55600000000000005</c:v>
                </c:pt>
                <c:pt idx="1">
                  <c:v>0.57900000000000007</c:v>
                </c:pt>
                <c:pt idx="2">
                  <c:v>0.55899999999999994</c:v>
                </c:pt>
                <c:pt idx="3">
                  <c:v>0.58499999999999996</c:v>
                </c:pt>
                <c:pt idx="4">
                  <c:v>0.52600000000000002</c:v>
                </c:pt>
                <c:pt idx="5">
                  <c:v>0.46699999999999997</c:v>
                </c:pt>
                <c:pt idx="6">
                  <c:v>0.42899999999999999</c:v>
                </c:pt>
                <c:pt idx="7">
                  <c:v>0.44600000000000001</c:v>
                </c:pt>
                <c:pt idx="8">
                  <c:v>0.40500000000000003</c:v>
                </c:pt>
                <c:pt idx="9">
                  <c:v>0.441</c:v>
                </c:pt>
                <c:pt idx="10">
                  <c:v>0.36200000000000004</c:v>
                </c:pt>
                <c:pt idx="11">
                  <c:v>0.43869999999999998</c:v>
                </c:pt>
                <c:pt idx="12">
                  <c:v>0.59792027729636044</c:v>
                </c:pt>
                <c:pt idx="13">
                  <c:v>0.39543057996485059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A8-4E75-8473-1D77AC29CA7F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Der. populista</c:v>
                </c:pt>
              </c:strCache>
            </c:strRef>
          </c:tx>
          <c:spPr>
            <a:ln w="12700">
              <a:solidFill>
                <a:srgbClr val="80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Hoja1!$F$2:$F$15</c:f>
              <c:numCache>
                <c:formatCode>0%</c:formatCode>
                <c:ptCount val="14"/>
                <c:pt idx="0">
                  <c:v>2.6000000000000002E-2</c:v>
                </c:pt>
                <c:pt idx="1">
                  <c:v>8.0000000000000002E-3</c:v>
                </c:pt>
                <c:pt idx="2">
                  <c:v>6.0000000000000001E-3</c:v>
                </c:pt>
                <c:pt idx="3">
                  <c:v>1E-3</c:v>
                </c:pt>
                <c:pt idx="4">
                  <c:v>5.0000000000000001E-3</c:v>
                </c:pt>
                <c:pt idx="5">
                  <c:v>8.0000000000000002E-3</c:v>
                </c:pt>
                <c:pt idx="6">
                  <c:v>3.0000000000000001E-3</c:v>
                </c:pt>
                <c:pt idx="7">
                  <c:v>9.9000000000000005E-2</c:v>
                </c:pt>
                <c:pt idx="8">
                  <c:v>9.9000000000000005E-2</c:v>
                </c:pt>
                <c:pt idx="9">
                  <c:v>0.129</c:v>
                </c:pt>
                <c:pt idx="10">
                  <c:v>0.153</c:v>
                </c:pt>
                <c:pt idx="11">
                  <c:v>0.1384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A8-4E75-8473-1D77AC29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39072"/>
        <c:axId val="26740608"/>
      </c:lineChart>
      <c:catAx>
        <c:axId val="2673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40608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267406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39072"/>
        <c:crossesAt val="1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614840989399299"/>
          <c:y val="0.34129692832764508"/>
          <c:w val="0.25971731448763252"/>
          <c:h val="0.4129692832764504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E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1FFC435-DDD2-459F-8156-8BCF994865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3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1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64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5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78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592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/>
          <p:cNvSpPr txBox="1">
            <a:spLocks noChangeArrowheads="1"/>
          </p:cNvSpPr>
          <p:nvPr userDrawn="1"/>
        </p:nvSpPr>
        <p:spPr bwMode="auto">
          <a:xfrm>
            <a:off x="3657600" y="655320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Garamond" pitchFamily="18" charset="0"/>
              </a:rPr>
              <a:t>pc2 itam 13-3-14</a:t>
            </a:r>
            <a:endParaRPr lang="es-ES" altLang="es-MX" sz="16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8.png"/><Relationship Id="rId4" Type="http://schemas.openxmlformats.org/officeDocument/2006/relationships/image" Target="../media/image6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" Target="slide5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rench_borders_from_985_to_1947.gif#/media/File:French_borders_from_985_to_1947.gi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1638" y="438150"/>
            <a:ext cx="5867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Clase 7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Sistemas semi-presidenciales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Francia</a:t>
            </a:r>
            <a:endParaRPr lang="es-ES" altLang="es-MX" sz="4800">
              <a:latin typeface="Calibri" pitchFamily="34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2971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4290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56175"/>
            <a:ext cx="239553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83566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Solución inglesa: la </a:t>
            </a:r>
            <a:r>
              <a:rPr lang="es-MX" altLang="es-MX" sz="3200" b="1">
                <a:latin typeface="Calibri" pitchFamily="34" charset="0"/>
              </a:rPr>
              <a:t>supremacía</a:t>
            </a:r>
            <a:r>
              <a:rPr lang="es-MX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, fuerza en manos del Parlamento para obligar al rey a pagar (cortes independientes)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381000" y="2941638"/>
            <a:ext cx="83058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 cambio el rey francés, que controlaba sistema de justicia, podía (y solía) negarse a pagar. ¿Consecuencia?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3525" y="4618038"/>
            <a:ext cx="8458200" cy="1878012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Interés bonos de deuda:    </a:t>
            </a:r>
            <a:r>
              <a:rPr lang="es-MX" altLang="es-MX" sz="2800" u="sng">
                <a:latin typeface="Calibri" pitchFamily="34" charset="0"/>
              </a:rPr>
              <a:t>gob. inglés</a:t>
            </a: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u="sng">
                <a:latin typeface="Calibri" pitchFamily="34" charset="0"/>
              </a:rPr>
              <a:t>gob. francés</a:t>
            </a:r>
            <a:r>
              <a:rPr lang="es-MX" altLang="es-MX" sz="2800">
                <a:latin typeface="Calibri" pitchFamily="34" charset="0"/>
              </a:rPr>
              <a:t>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1689 			     </a:t>
            </a:r>
            <a:r>
              <a:rPr lang="es-MX" altLang="es-MX" sz="3200" b="1">
                <a:latin typeface="Calibri" pitchFamily="34" charset="0"/>
              </a:rPr>
              <a:t>10%		    10%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1715	 		       </a:t>
            </a:r>
            <a:r>
              <a:rPr lang="es-MX" altLang="es-MX" sz="3200" b="1">
                <a:latin typeface="Calibri" pitchFamily="34" charset="0"/>
              </a:rPr>
              <a:t>3%		    18%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Fuente: North+Weingast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utoUpdateAnimBg="0"/>
      <p:bldP spid="13926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solidFill>
                  <a:schemeClr val="tx2"/>
                </a:solidFill>
                <a:latin typeface="Calibri" pitchFamily="34" charset="0"/>
              </a:rPr>
              <a:t>La red ferroviaria como indicador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2151063" y="1268413"/>
            <a:ext cx="4292600" cy="4892675"/>
            <a:chOff x="675591" y="1268760"/>
            <a:chExt cx="4293670" cy="4892930"/>
          </a:xfrm>
        </p:grpSpPr>
        <p:pic>
          <p:nvPicPr>
            <p:cNvPr id="11272" name="Picture 2" descr="http://leportailferroviaire.free.fr/tgv/cart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91" y="1628800"/>
              <a:ext cx="4293670" cy="453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1 CuadroTexto"/>
            <p:cNvSpPr txBox="1">
              <a:spLocks noChangeArrowheads="1"/>
            </p:cNvSpPr>
            <p:nvPr/>
          </p:nvSpPr>
          <p:spPr bwMode="auto">
            <a:xfrm>
              <a:off x="971600" y="1268760"/>
              <a:ext cx="3847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Red TGV</a:t>
              </a:r>
            </a:p>
          </p:txBody>
        </p:sp>
      </p:grpSp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971550" y="1268413"/>
            <a:ext cx="6584950" cy="4824412"/>
            <a:chOff x="971600" y="2348880"/>
            <a:chExt cx="6584166" cy="4824536"/>
          </a:xfrm>
        </p:grpSpPr>
        <p:pic>
          <p:nvPicPr>
            <p:cNvPr id="11270" name="Picture 4" descr="http://eandt.theiet.org/magazine/2013/04/images/640_beeching-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790832"/>
              <a:ext cx="6584166" cy="438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4 CuadroTexto"/>
            <p:cNvSpPr txBox="1">
              <a:spLocks noChangeArrowheads="1"/>
            </p:cNvSpPr>
            <p:nvPr/>
          </p:nvSpPr>
          <p:spPr bwMode="auto">
            <a:xfrm>
              <a:off x="2987824" y="2348880"/>
              <a:ext cx="28083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FFCC en GB</a:t>
              </a:r>
            </a:p>
          </p:txBody>
        </p:sp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93700" y="6092825"/>
            <a:ext cx="8305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persistencia de la centralización s. XV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304800"/>
            <a:ext cx="5035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fin del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Ancien Régime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1789: corona se declara en bancarrota.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Louis XVI convoca a </a:t>
            </a:r>
            <a:r>
              <a:rPr lang="es-MX" altLang="es-MX" sz="3200" i="1">
                <a:latin typeface="Calibri" pitchFamily="34" charset="0"/>
              </a:rPr>
              <a:t>États </a:t>
            </a:r>
            <a:br>
              <a:rPr lang="es-MX" altLang="es-MX" sz="3200" i="1">
                <a:latin typeface="Calibri" pitchFamily="34" charset="0"/>
              </a:rPr>
            </a:br>
            <a:r>
              <a:rPr lang="es-MX" altLang="es-MX" sz="3200" i="1">
                <a:latin typeface="Calibri" pitchFamily="34" charset="0"/>
              </a:rPr>
              <a:t>Généraux</a:t>
            </a:r>
            <a:r>
              <a:rPr lang="es-MX" altLang="es-MX" sz="3200">
                <a:latin typeface="Calibri" pitchFamily="34" charset="0"/>
              </a:rPr>
              <a:t> para crear nuevos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impuestos (última vez: 1614!)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38719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Burgueses exigen y obtienen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duplicar su representación y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restar vetos ungiéndose como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b="1" dirty="0">
                <a:latin typeface="Calibri" pitchFamily="34" charset="0"/>
              </a:rPr>
              <a:t>Asamblea Nacional</a:t>
            </a:r>
            <a:r>
              <a:rPr lang="es-MX" altLang="es-MX" sz="3200" dirty="0">
                <a:latin typeface="Calibri" pitchFamily="34" charset="0"/>
              </a:rPr>
              <a:t> unicameral en junio 1789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12293" name="Picture 6" descr="C:\Documents and Settings\emagar\Mis documentos\Mis imágenes\ancienr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88" y="2057400"/>
            <a:ext cx="3089275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 descr="C:\My Documents\My Pictures\lib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05000"/>
            <a:ext cx="3243263" cy="38766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i2.tinypic.com/27x04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632"/>
            <a:ext cx="8713787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6165304"/>
            <a:ext cx="838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 pitchFamily="34" charset="0"/>
              </a:rPr>
              <a:t>Hoy: 30 </a:t>
            </a:r>
            <a:r>
              <a:rPr lang="es-ES" altLang="es-MX" sz="3200" dirty="0" err="1">
                <a:latin typeface="Calibri" pitchFamily="34" charset="0"/>
              </a:rPr>
              <a:t>Vendémiaire</a:t>
            </a: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ES" altLang="es-MX" sz="3200" dirty="0" err="1">
                <a:latin typeface="Calibri" pitchFamily="34" charset="0"/>
              </a:rPr>
              <a:t>an</a:t>
            </a:r>
            <a:r>
              <a:rPr lang="es-ES" altLang="es-MX" sz="3200" dirty="0">
                <a:latin typeface="Calibri" pitchFamily="34" charset="0"/>
              </a:rPr>
              <a:t> CCXXVIII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70050" y="304800"/>
            <a:ext cx="5797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turbulenta historia de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1799-1815</a:t>
            </a:r>
            <a:r>
              <a:rPr lang="es-MX" altLang="es-MX" sz="2800">
                <a:latin typeface="Calibri" pitchFamily="34" charset="0"/>
              </a:rPr>
              <a:t>: Imperio (Napoleón)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1815-1830</a:t>
            </a:r>
            <a:r>
              <a:rPr lang="es-MX" altLang="es-MX" sz="2800">
                <a:latin typeface="Calibri" pitchFamily="34" charset="0"/>
              </a:rPr>
              <a:t>: Restauración de la monarquía (Louis XVIII)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04800" y="23002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1830-1848</a:t>
            </a:r>
            <a:r>
              <a:rPr lang="es-MX" altLang="es-MX" sz="2800">
                <a:latin typeface="Calibri" pitchFamily="34" charset="0"/>
              </a:rPr>
              <a:t>: Monarquía constitucional (Louis-Philippe)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1848-1852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(Louis 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04800" y="33528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1852-1870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o</a:t>
            </a:r>
            <a:r>
              <a:rPr lang="es-MX" altLang="es-MX" sz="2800">
                <a:latin typeface="Calibri" pitchFamily="34" charset="0"/>
              </a:rPr>
              <a:t> Imperio (Napoleón 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04800" y="3886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1870-1871</a:t>
            </a:r>
            <a:r>
              <a:rPr lang="es-MX" altLang="es-MX" sz="2800">
                <a:latin typeface="Calibri" pitchFamily="34" charset="0"/>
              </a:rPr>
              <a:t>: Comuna de París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304800" y="4419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1871-1940</a:t>
            </a:r>
            <a:r>
              <a:rPr lang="es-MX" altLang="es-MX" sz="2800">
                <a:latin typeface="Calibri" pitchFamily="34" charset="0"/>
              </a:rPr>
              <a:t>: III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(Thiers)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325438" y="495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1940-1945</a:t>
            </a:r>
            <a:r>
              <a:rPr lang="es-MX" altLang="es-MX" sz="2800">
                <a:latin typeface="Calibri" pitchFamily="34" charset="0"/>
              </a:rPr>
              <a:t>: Estado francés (Pétain)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25438" y="55006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1946-1958</a:t>
            </a:r>
            <a:r>
              <a:rPr lang="es-MX" altLang="es-MX" sz="2800">
                <a:latin typeface="Calibri" pitchFamily="34" charset="0"/>
              </a:rPr>
              <a:t>: IV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04800" y="60340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1958-        </a:t>
            </a:r>
            <a:r>
              <a:rPr lang="es-MX" altLang="es-MX" sz="2800">
                <a:latin typeface="Calibri" pitchFamily="34" charset="0"/>
              </a:rPr>
              <a:t>: 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(de Gaulle)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5715000" y="4295775"/>
            <a:ext cx="3124200" cy="137318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De 1789 a la fecha, Francia ha tenido 20 constituciones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  <p:bldP spid="142340" grpId="0" autoUpdateAnimBg="0"/>
      <p:bldP spid="142341" grpId="0" autoUpdateAnimBg="0"/>
      <p:bldP spid="142342" grpId="0" autoUpdateAnimBg="0"/>
      <p:bldP spid="142343" grpId="0" autoUpdateAnimBg="0"/>
      <p:bldP spid="142344" grpId="0" autoUpdateAnimBg="0"/>
      <p:bldP spid="142345" grpId="0" autoUpdateAnimBg="0"/>
      <p:bldP spid="142346" grpId="0" autoUpdateAnimBg="0"/>
      <p:bldP spid="142347" grpId="0" autoUpdateAnimBg="0"/>
      <p:bldP spid="142348" grpId="0" autoUpdateAnimBg="0"/>
      <p:bldP spid="14234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889250" y="304800"/>
            <a:ext cx="3359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II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o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Imperio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263525" y="1112838"/>
            <a:ext cx="62896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1848: París se alza,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contagia a Europa central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(Alemania, Suiza; </a:t>
            </a:r>
            <a:r>
              <a:rPr lang="es-MX" altLang="es-MX" sz="3200" i="1">
                <a:latin typeface="Calibri" pitchFamily="34" charset="0"/>
              </a:rPr>
              <a:t>Manifiesto del PC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263525" y="26670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II</a:t>
            </a:r>
            <a:r>
              <a:rPr lang="es-MX" altLang="es-MX" sz="3200" u="sng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República, Luis-Napoleón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(sobrino) electo presidente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63525" y="37338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1851: golpe+plebiscito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justificar dictadura (90% a favor)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44391" name="Picture 7" descr="C:\My Documents\My Pictures\Barrikaden_in_Berlin_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1087438"/>
            <a:ext cx="2378075" cy="19113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553200" y="3194050"/>
            <a:ext cx="2362200" cy="3587750"/>
            <a:chOff x="4128" y="2064"/>
            <a:chExt cx="1488" cy="2260"/>
          </a:xfrm>
        </p:grpSpPr>
        <p:sp>
          <p:nvSpPr>
            <p:cNvPr id="15369" name="Rectangle 11"/>
            <p:cNvSpPr>
              <a:spLocks noChangeArrowheads="1"/>
            </p:cNvSpPr>
            <p:nvPr/>
          </p:nvSpPr>
          <p:spPr bwMode="auto">
            <a:xfrm>
              <a:off x="4128" y="2064"/>
              <a:ext cx="1488" cy="225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15370" name="Picture 9" descr="C:\My Documents\My Pictures\NAPOLEON iii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" y="2108"/>
              <a:ext cx="1349" cy="1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1" name="Text Box 10"/>
            <p:cNvSpPr txBox="1">
              <a:spLocks noChangeArrowheads="1"/>
            </p:cNvSpPr>
            <p:nvPr/>
          </p:nvSpPr>
          <p:spPr bwMode="auto">
            <a:xfrm>
              <a:off x="4218" y="3747"/>
              <a:ext cx="1313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rgbClr val="FFCC66"/>
                  </a:solidFill>
                  <a:latin typeface="Calibri" pitchFamily="34" charset="0"/>
                </a:rPr>
                <a:t>Luis-Napoléon Bonaparte</a:t>
              </a:r>
              <a:br>
                <a:rPr lang="en-US" altLang="es-MX" sz="1800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 sz="1800">
                  <a:solidFill>
                    <a:srgbClr val="FFCC66"/>
                  </a:solidFill>
                  <a:latin typeface="Calibri" pitchFamily="34" charset="0"/>
                </a:rPr>
                <a:t>1851-1871</a:t>
              </a:r>
              <a:endParaRPr lang="en-US" altLang="es-MX" sz="1800">
                <a:latin typeface="Calibri" pitchFamily="34" charset="0"/>
              </a:endParaRPr>
            </a:p>
          </p:txBody>
        </p:sp>
      </p:grpSp>
      <p:sp>
        <p:nvSpPr>
          <p:cNvPr id="18443" name="Text Box 5"/>
          <p:cNvSpPr txBox="1">
            <a:spLocks noChangeArrowheads="1"/>
          </p:cNvSpPr>
          <p:nvPr/>
        </p:nvSpPr>
        <p:spPr bwMode="auto">
          <a:xfrm>
            <a:off x="266700" y="4953000"/>
            <a:ext cx="8534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1852: plebiscito “¿Debe el príncipe-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presidente ser Emperador?”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7.8millones </a:t>
            </a:r>
            <a:r>
              <a:rPr lang="es-MX" altLang="es-MX" sz="3200">
                <a:solidFill>
                  <a:srgbClr val="008000"/>
                </a:solidFill>
                <a:latin typeface="Calibri" pitchFamily="34" charset="0"/>
              </a:rPr>
              <a:t>sí</a:t>
            </a:r>
            <a:r>
              <a:rPr lang="es-MX" altLang="es-MX" sz="3200">
                <a:latin typeface="Calibri" pitchFamily="34" charset="0"/>
              </a:rPr>
              <a:t>        224mil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no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autoUpdateAnimBg="0"/>
      <p:bldP spid="144388" grpId="0" autoUpdateAnimBg="0"/>
      <p:bldP spid="144389" grpId="0" autoUpdateAnimBg="0"/>
      <p:bldP spid="1844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7975"/>
            <a:ext cx="8153400" cy="60801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ChangeArrowheads="1"/>
          </p:cNvSpPr>
          <p:nvPr/>
        </p:nvSpPr>
        <p:spPr bwMode="auto">
          <a:xfrm>
            <a:off x="304800" y="131763"/>
            <a:ext cx="8610600" cy="3733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pic>
        <p:nvPicPr>
          <p:cNvPr id="17411" name="Picture 2" descr="C:\My Download Files\Fotos\bism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685800"/>
            <a:ext cx="14763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C:\My Download Files\Fotos\napole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20725"/>
            <a:ext cx="13843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C:\My Download Files\Fotos\maximil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6125"/>
            <a:ext cx="1295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9"/>
          <p:cNvSpPr txBox="1">
            <a:spLocks noChangeArrowheads="1"/>
          </p:cNvSpPr>
          <p:nvPr/>
        </p:nvSpPr>
        <p:spPr bwMode="auto">
          <a:xfrm>
            <a:off x="2286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Maximiliano de Habsburgo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México (1864-67)</a:t>
            </a:r>
          </a:p>
        </p:txBody>
      </p:sp>
      <p:sp>
        <p:nvSpPr>
          <p:cNvPr id="111623" name="Text Box 10"/>
          <p:cNvSpPr txBox="1">
            <a:spLocks noChangeArrowheads="1"/>
          </p:cNvSpPr>
          <p:nvPr/>
        </p:nvSpPr>
        <p:spPr bwMode="auto">
          <a:xfrm>
            <a:off x="19050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Napoleón III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Francia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(1852-70)</a:t>
            </a:r>
          </a:p>
        </p:txBody>
      </p:sp>
      <p:sp>
        <p:nvSpPr>
          <p:cNvPr id="111624" name="Text Box 11"/>
          <p:cNvSpPr txBox="1">
            <a:spLocks noChangeArrowheads="1"/>
          </p:cNvSpPr>
          <p:nvPr/>
        </p:nvSpPr>
        <p:spPr bwMode="auto">
          <a:xfrm>
            <a:off x="3733800" y="2613025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Benito </a:t>
            </a:r>
            <a:r>
              <a:rPr lang="en-US" altLang="es-MX" sz="1600" b="1" dirty="0" err="1">
                <a:solidFill>
                  <a:srgbClr val="FFCC66"/>
                </a:solidFill>
                <a:latin typeface="Calibri" pitchFamily="34" charset="0"/>
              </a:rPr>
              <a:t>Juárez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México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(1858-72)</a:t>
            </a:r>
          </a:p>
        </p:txBody>
      </p:sp>
      <p:sp>
        <p:nvSpPr>
          <p:cNvPr id="111625" name="Text Box 12"/>
          <p:cNvSpPr txBox="1">
            <a:spLocks noChangeArrowheads="1"/>
          </p:cNvSpPr>
          <p:nvPr/>
        </p:nvSpPr>
        <p:spPr bwMode="auto">
          <a:xfrm>
            <a:off x="5334000" y="2613025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Otto von Bismarck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Canciller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alemán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(1862-90)</a:t>
            </a:r>
          </a:p>
        </p:txBody>
      </p:sp>
      <p:sp>
        <p:nvSpPr>
          <p:cNvPr id="111631" name="Text Box 18"/>
          <p:cNvSpPr txBox="1">
            <a:spLocks noChangeArrowheads="1"/>
          </p:cNvSpPr>
          <p:nvPr/>
        </p:nvSpPr>
        <p:spPr bwMode="auto">
          <a:xfrm>
            <a:off x="304800" y="456565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3200">
                <a:solidFill>
                  <a:srgbClr val="CC0000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¿Qué tuvieron en común (1), (2), (3), (4) y (5)?</a:t>
            </a:r>
            <a:endParaRPr lang="es-ES" altLang="es-MX" sz="320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111632" name="Text Box 19"/>
          <p:cNvSpPr txBox="1">
            <a:spLocks noChangeArrowheads="1"/>
          </p:cNvSpPr>
          <p:nvPr/>
        </p:nvSpPr>
        <p:spPr bwMode="auto">
          <a:xfrm>
            <a:off x="312738" y="4560888"/>
            <a:ext cx="8534400" cy="155416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invadió México en 1862 aprovechando que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(5) desató gu. civ. EEUU;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ofreció corona a (1) -- vs. doctrina Monroe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3" name="Text Box 21"/>
          <p:cNvSpPr txBox="1">
            <a:spLocks noChangeArrowheads="1"/>
          </p:cNvSpPr>
          <p:nvPr/>
        </p:nvSpPr>
        <p:spPr bwMode="auto">
          <a:xfrm>
            <a:off x="304800" y="4572000"/>
            <a:ext cx="8534400" cy="155416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Ese mismo año (4) circunnavegó al Reichstag para imponer nuevos impuestos destinados a la creación de un gran ejército prusiano (unificación)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4" name="Text Box 22"/>
          <p:cNvSpPr txBox="1">
            <a:spLocks noChangeArrowheads="1"/>
          </p:cNvSpPr>
          <p:nvPr/>
        </p:nvSpPr>
        <p:spPr bwMode="auto">
          <a:xfrm>
            <a:off x="304800" y="457200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Entretanto (2) mantenía 1/4 de sus efectivos en México para sostener a (1)…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‘64 (4) derrota a Dinamarca; ‘65 fin gu.civ. EUA;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‘66 (4) derrota a Austria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5" name="Text Box 23"/>
          <p:cNvSpPr txBox="1">
            <a:spLocks noChangeArrowheads="1"/>
          </p:cNvSpPr>
          <p:nvPr/>
        </p:nvSpPr>
        <p:spPr bwMode="auto">
          <a:xfrm>
            <a:off x="201613" y="456565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sacó tropas de México y las mandó al Rhin, dejando a (1) indefenso.  El liberalismo de (1) lo aisló de sus aliados: los liberales luchaban con Juárez, la Iglesia lo alucinaba (libertad de culto)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1120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Text Box 24"/>
          <p:cNvSpPr txBox="1">
            <a:spLocks noChangeArrowheads="1"/>
          </p:cNvSpPr>
          <p:nvPr/>
        </p:nvSpPr>
        <p:spPr bwMode="auto">
          <a:xfrm>
            <a:off x="207963" y="4572000"/>
            <a:ext cx="8534400" cy="228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derrotó a (1) en 1867, lo fusiló, restauró la República y fue reelecto presidente en 1867 y en 1871.  Nos quedamos con almacenes franceses...</a:t>
            </a:r>
          </a:p>
          <a:p>
            <a:pPr eaLnBrk="1" hangingPunct="1">
              <a:spcBef>
                <a:spcPct val="50000"/>
              </a:spcBef>
            </a:pP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5" name="Picture 25" descr="C:\My Download Files\Fotos\Juárez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14097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Text Box 13"/>
          <p:cNvSpPr txBox="1">
            <a:spLocks noChangeArrowheads="1"/>
          </p:cNvSpPr>
          <p:nvPr/>
        </p:nvSpPr>
        <p:spPr bwMode="auto">
          <a:xfrm>
            <a:off x="838200" y="18732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(1)                (2)                 (3)                 (4)               (5)</a:t>
            </a:r>
          </a:p>
        </p:txBody>
      </p:sp>
      <p:sp>
        <p:nvSpPr>
          <p:cNvPr id="111639" name="Text Box 12"/>
          <p:cNvSpPr txBox="1">
            <a:spLocks noChangeArrowheads="1"/>
          </p:cNvSpPr>
          <p:nvPr/>
        </p:nvSpPr>
        <p:spPr bwMode="auto">
          <a:xfrm>
            <a:off x="7010400" y="2616200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Abraham Lincoln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EEUU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(1861-65)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utoUpdateAnimBg="0"/>
      <p:bldP spid="111623" grpId="0" autoUpdateAnimBg="0"/>
      <p:bldP spid="111624" grpId="0" autoUpdateAnimBg="0"/>
      <p:bldP spid="111625" grpId="0" autoUpdateAnimBg="0"/>
      <p:bldP spid="111631" grpId="0" autoUpdateAnimBg="0"/>
      <p:bldP spid="111632" grpId="0" animBg="1" autoUpdateAnimBg="0"/>
      <p:bldP spid="111633" grpId="0" animBg="1" autoUpdateAnimBg="0"/>
      <p:bldP spid="111634" grpId="0" animBg="1" autoUpdateAnimBg="0"/>
      <p:bldP spid="111635" grpId="0" animBg="1" autoUpdateAnimBg="0"/>
      <p:bldP spid="111636" grpId="0" animBg="1" autoUpdateAnimBg="0"/>
      <p:bldP spid="11163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80772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http://villemin.gerard.free.fr/Economie/aaaARCHI/PopuPyra_fichiers/imag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1150"/>
            <a:ext cx="8291512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http://www.les-crises.fr/images/1200-demographie/1230-demographie-japon/12-pyramide-des-ages-du-jap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12725"/>
            <a:ext cx="733107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Image result for pyramide des ages mexiq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013"/>
            <a:ext cx="822642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 descr="C:\My Download Files\Fotos\de-gaulle affich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6800"/>
            <a:ext cx="3733800" cy="5438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resistencia en 2GM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63525" y="1295400"/>
            <a:ext cx="4918075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De Gaulle</a:t>
            </a:r>
            <a:r>
              <a:rPr lang="es-MX" altLang="es-MX" sz="3200">
                <a:latin typeface="Calibri" pitchFamily="34" charset="0"/>
              </a:rPr>
              <a:t> huyó a Londres, donde formó un gobierno provisional (flota, colonias) y llamó a los franceses a la resistencia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284163" y="4160838"/>
            <a:ext cx="49180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>
                <a:latin typeface="Calibri" pitchFamily="34" charset="0"/>
              </a:rPr>
              <a:t>Al interior, las células del </a:t>
            </a:r>
            <a:r>
              <a:rPr lang="es-ES" altLang="es-MX" sz="3200">
                <a:solidFill>
                  <a:srgbClr val="CC0000"/>
                </a:solidFill>
                <a:latin typeface="Calibri" pitchFamily="34" charset="0"/>
              </a:rPr>
              <a:t>Partido Comunista</a:t>
            </a:r>
            <a:r>
              <a:rPr lang="es-ES" altLang="es-MX" sz="3200">
                <a:latin typeface="Calibri" pitchFamily="34" charset="0"/>
              </a:rPr>
              <a:t> fueron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el núcleo organizativo de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la resistencia </a:t>
            </a:r>
          </a:p>
        </p:txBody>
      </p:sp>
      <p:pic>
        <p:nvPicPr>
          <p:cNvPr id="6" name="Picture 8" descr="C:\My Download Files\Fotos\de gaull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25" y="981075"/>
            <a:ext cx="3603625" cy="45132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8" name="Picture 2" descr="http://www.scrapbookpages.com/natzweiler/OldPhotos/DeGaulleBBCSpeec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484313"/>
            <a:ext cx="33337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4" descr="http://www.visualcollector.com/FFI/track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52513"/>
            <a:ext cx="47625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33500"/>
            <a:ext cx="84010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Nuevas líneas de división (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cleavages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49263" y="1219200"/>
            <a:ext cx="811847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2GM alteró las alineaciones partidistas 1789: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derecha católica en la lona por colaborar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 “antes los nazis que el comunismo”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PC y gaullismo: nuevas “familias políticas”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</a:t>
            </a:r>
            <a:r>
              <a:rPr lang="es-MX" altLang="es-MX" sz="3200" dirty="0" err="1">
                <a:latin typeface="Calibri" pitchFamily="34" charset="0"/>
              </a:rPr>
              <a:t>Furet</a:t>
            </a:r>
            <a:r>
              <a:rPr lang="es-MX" altLang="es-MX" sz="3200" dirty="0">
                <a:latin typeface="Calibri" pitchFamily="34" charset="0"/>
              </a:rPr>
              <a:t>)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457200" y="4373563"/>
            <a:ext cx="8118475" cy="20415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latin typeface="Calibri" pitchFamily="34" charset="0"/>
              </a:rPr>
              <a:t>Problema: De Gaulle carecía de partido. Izquierda dominó constituyente 1946, retomó instituciones parlamentarias (IV</a:t>
            </a:r>
            <a:r>
              <a:rPr lang="es-ES" altLang="es-MX" sz="3200" u="sng" baseline="30000">
                <a:latin typeface="Calibri" pitchFamily="34" charset="0"/>
              </a:rPr>
              <a:t>a</a:t>
            </a:r>
            <a:r>
              <a:rPr lang="es-ES" altLang="es-MX" sz="3200">
                <a:latin typeface="Calibri" pitchFamily="34" charset="0"/>
              </a:rPr>
              <a:t> R.) De Gaulle se retiró a escribir memorias. Plan Marshall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L’immobilisme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1112838"/>
            <a:ext cx="81184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IV</a:t>
            </a:r>
            <a:r>
              <a:rPr lang="es-MX" altLang="es-MX" sz="3200" u="sng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Rep. se convirtió en el caso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esterotípico de inestabilidad del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ejecutivo (20 gobiernos en 14 años)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81184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RP-pluripartidismo: las coaliciones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caían ante decisiones difíciles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(descolonización). El origen popular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del inmovilismo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953000"/>
            <a:ext cx="7813675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</a:t>
            </a:r>
            <a:r>
              <a:rPr lang="es-MX" altLang="es-MX" sz="3200" i="1">
                <a:latin typeface="Calibri" pitchFamily="34" charset="0"/>
              </a:rPr>
              <a:t>Plus ça change, plus c’est la même chose</a:t>
            </a:r>
            <a:r>
              <a:rPr lang="es-MX" altLang="es-MX" sz="3200">
                <a:latin typeface="Calibri" pitchFamily="34" charset="0"/>
              </a:rPr>
              <a:t>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57200" y="5562600"/>
            <a:ext cx="8118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Pierre Mendès-France: popular por resolver Indochina... y lo echaron por eso mismo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52583" name="Picture 7" descr="C:\Documents and Settings\emagar\Mis documentos\Mis imágenes\m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79500"/>
            <a:ext cx="254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0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76200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581" grpId="0" animBg="1" autoUpdateAnimBg="0"/>
      <p:bldP spid="15258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6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V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57200" y="1295400"/>
            <a:ext cx="81184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ES" altLang="es-MX" sz="3200" i="1">
                <a:latin typeface="Calibri" pitchFamily="34" charset="0"/>
              </a:rPr>
              <a:t>Affaire</a:t>
            </a:r>
            <a:r>
              <a:rPr lang="es-ES" altLang="es-MX" sz="3200">
                <a:latin typeface="Calibri" pitchFamily="34" charset="0"/>
              </a:rPr>
              <a:t> de Argelia: el ejército acantonado en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colonia amenaza con golpe y guerra civil.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Las partes acuerdan llamar a De Gaulle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1184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De Gaulle pone una condición: permiso para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 redactar una nueva constitución.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Nace así la V</a:t>
            </a:r>
            <a:r>
              <a:rPr lang="es-MX" altLang="es-MX" sz="3200" u="sng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Rep. que f</a:t>
            </a:r>
            <a:r>
              <a:rPr lang="es-ES" altLang="es-MX" sz="3200">
                <a:latin typeface="Calibri" pitchFamily="34" charset="0"/>
              </a:rPr>
              <a:t>ortalece al ejecutivo </a:t>
            </a:r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457200" y="4770438"/>
            <a:ext cx="81184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“Nuevo mod. de sistema político” (Duverger):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 presidente electo con PM censurable por 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   asamblea (como en Perú)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  <p:bldP spid="2458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455863" y="1981200"/>
            <a:ext cx="3068637" cy="2819400"/>
            <a:chOff x="3504" y="864"/>
            <a:chExt cx="1933" cy="1776"/>
          </a:xfrm>
        </p:grpSpPr>
        <p:sp>
          <p:nvSpPr>
            <p:cNvPr id="23579" name="Text Box 3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0" name="Text Box 4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9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1" name="Text Box 5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44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 Nacional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2" name="Text Box 6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23555" name="AutoShape 8"/>
          <p:cNvCxnSpPr>
            <a:cxnSpLocks noChangeShapeType="1"/>
            <a:stCxn id="23579" idx="2"/>
            <a:endCxn id="23581" idx="1"/>
          </p:cNvCxnSpPr>
          <p:nvPr/>
        </p:nvCxnSpPr>
        <p:spPr bwMode="auto">
          <a:xfrm rot="16200000" flipH="1">
            <a:off x="3150394" y="3371056"/>
            <a:ext cx="1081088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6" name="AutoShape 9"/>
          <p:cNvCxnSpPr>
            <a:cxnSpLocks noChangeShapeType="1"/>
            <a:stCxn id="23579" idx="0"/>
            <a:endCxn id="23580" idx="1"/>
          </p:cNvCxnSpPr>
          <p:nvPr/>
        </p:nvCxnSpPr>
        <p:spPr bwMode="auto">
          <a:xfrm rot="-5400000">
            <a:off x="3290888" y="2033587"/>
            <a:ext cx="800100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5486400" y="2179638"/>
            <a:ext cx="457200" cy="2316162"/>
            <a:chOff x="5040" y="1037"/>
            <a:chExt cx="264" cy="1334"/>
          </a:xfrm>
        </p:grpSpPr>
        <p:grpSp>
          <p:nvGrpSpPr>
            <p:cNvPr id="23575" name="Group 11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23577" name="Line 12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8" name="Line 13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23576" name="AutoShape 14"/>
            <p:cNvCxnSpPr>
              <a:cxnSpLocks noChangeShapeType="1"/>
              <a:stCxn id="23580" idx="3"/>
              <a:endCxn id="23581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558" name="AutoShape 16"/>
          <p:cNvCxnSpPr>
            <a:cxnSpLocks noChangeShapeType="1"/>
          </p:cNvCxnSpPr>
          <p:nvPr/>
        </p:nvCxnSpPr>
        <p:spPr bwMode="auto">
          <a:xfrm rot="5400000">
            <a:off x="4740275" y="2514600"/>
            <a:ext cx="273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772025" y="3048000"/>
            <a:ext cx="152400" cy="336550"/>
            <a:chOff x="4566" y="1584"/>
            <a:chExt cx="96" cy="212"/>
          </a:xfrm>
        </p:grpSpPr>
        <p:cxnSp>
          <p:nvCxnSpPr>
            <p:cNvPr id="23571" name="AutoShape 21"/>
            <p:cNvCxnSpPr>
              <a:cxnSpLocks noChangeShapeType="1"/>
              <a:stCxn id="23583" idx="2"/>
              <a:endCxn id="23582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2" name="Group 22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23573" name="Line 2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4" name="Line 2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23560" name="Group 25"/>
          <p:cNvGrpSpPr>
            <a:grpSpLocks/>
          </p:cNvGrpSpPr>
          <p:nvPr/>
        </p:nvGrpSpPr>
        <p:grpSpPr bwMode="auto">
          <a:xfrm>
            <a:off x="5486400" y="2849563"/>
            <a:ext cx="314325" cy="1646237"/>
            <a:chOff x="5039" y="1459"/>
            <a:chExt cx="175" cy="912"/>
          </a:xfrm>
        </p:grpSpPr>
        <p:cxnSp>
          <p:nvCxnSpPr>
            <p:cNvPr id="23567" name="AutoShape 26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68" name="Group 27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23569" name="Line 2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0" name="Line 2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3561" name="Text Box 31"/>
          <p:cNvSpPr txBox="1">
            <a:spLocks noChangeArrowheads="1"/>
          </p:cNvSpPr>
          <p:nvPr/>
        </p:nvSpPr>
        <p:spPr bwMode="auto">
          <a:xfrm>
            <a:off x="506413" y="5410200"/>
            <a:ext cx="8001000" cy="3667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A                   B    “A nombra a B”                              A                   B   “A destituye a B”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>
            <a:off x="866775" y="55991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3563" name="Group 33"/>
          <p:cNvGrpSpPr>
            <a:grpSpLocks/>
          </p:cNvGrpSpPr>
          <p:nvPr/>
        </p:nvGrpSpPr>
        <p:grpSpPr bwMode="auto">
          <a:xfrm>
            <a:off x="5334000" y="5608638"/>
            <a:ext cx="762000" cy="0"/>
            <a:chOff x="3456" y="3552"/>
            <a:chExt cx="480" cy="0"/>
          </a:xfrm>
        </p:grpSpPr>
        <p:sp>
          <p:nvSpPr>
            <p:cNvPr id="23565" name="Line 34"/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566" name="Line 35"/>
            <p:cNvSpPr>
              <a:spLocks noChangeShapeType="1"/>
            </p:cNvSpPr>
            <p:nvPr/>
          </p:nvSpPr>
          <p:spPr bwMode="auto">
            <a:xfrm>
              <a:off x="3840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564" name="Text Box 36"/>
          <p:cNvSpPr txBox="1">
            <a:spLocks noChangeArrowheads="1"/>
          </p:cNvSpPr>
          <p:nvPr/>
        </p:nvSpPr>
        <p:spPr bwMode="auto">
          <a:xfrm>
            <a:off x="1885950" y="304800"/>
            <a:ext cx="5200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semi-presidencial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066800" y="304800"/>
            <a:ext cx="6838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Semi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-presidencialismo? (Duverger)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449263" y="1447800"/>
            <a:ext cx="8389937" cy="1554163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Si el pdte tiene </a:t>
            </a:r>
            <a:r>
              <a:rPr lang="es-MX" altLang="es-MX" sz="3200" i="1">
                <a:solidFill>
                  <a:srgbClr val="FFCC66"/>
                </a:solidFill>
                <a:latin typeface="Calibri" pitchFamily="34" charset="0"/>
              </a:rPr>
              <a:t>(</a:t>
            </a:r>
            <a:r>
              <a:rPr lang="es-MX" altLang="es-MX" sz="3200" b="1" i="1">
                <a:solidFill>
                  <a:srgbClr val="FFCC66"/>
                </a:solidFill>
                <a:latin typeface="Calibri" pitchFamily="34" charset="0"/>
              </a:rPr>
              <a:t>a</a:t>
            </a:r>
            <a:r>
              <a:rPr lang="es-MX" altLang="es-MX" sz="3200" i="1">
                <a:solidFill>
                  <a:srgbClr val="FFCC66"/>
                </a:solidFill>
                <a:latin typeface="Calibri" pitchFamily="34" charset="0"/>
              </a:rPr>
              <a:t>)</a:t>
            </a: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 mayoría partidista en AN </a:t>
            </a:r>
            <a:br>
              <a:rPr lang="es-MX" altLang="es-MX" sz="32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                        y </a:t>
            </a:r>
            <a:r>
              <a:rPr lang="es-MX" altLang="es-MX" sz="3200" i="1">
                <a:solidFill>
                  <a:srgbClr val="FFCC66"/>
                </a:solidFill>
                <a:latin typeface="Calibri" pitchFamily="34" charset="0"/>
              </a:rPr>
              <a:t>(</a:t>
            </a:r>
            <a:r>
              <a:rPr lang="es-MX" altLang="es-MX" sz="3200" b="1" i="1">
                <a:solidFill>
                  <a:srgbClr val="FFCC66"/>
                </a:solidFill>
                <a:latin typeface="Calibri" pitchFamily="34" charset="0"/>
              </a:rPr>
              <a:t>b</a:t>
            </a:r>
            <a:r>
              <a:rPr lang="es-MX" altLang="es-MX" sz="3200" i="1">
                <a:solidFill>
                  <a:srgbClr val="FFCC66"/>
                </a:solidFill>
                <a:latin typeface="Calibri" pitchFamily="34" charset="0"/>
              </a:rPr>
              <a:t>)</a:t>
            </a: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 es líder de su partido,</a:t>
            </a:r>
            <a:br>
              <a:rPr lang="es-MX" altLang="es-MX" sz="32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FFCC66"/>
                </a:solidFill>
                <a:latin typeface="Calibri" pitchFamily="34" charset="0"/>
              </a:rPr>
              <a:t>la autoridad se concentra en la presidencia</a:t>
            </a:r>
            <a:endParaRPr lang="es-ES" altLang="es-MX" sz="32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436563" y="3352800"/>
            <a:ext cx="8389937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Si la mayoría en la AN no le pertenece al presidente, el sistema opera como parlamentario 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8725" name="Text Box 5"/>
          <p:cNvSpPr txBox="1">
            <a:spLocks noChangeArrowheads="1"/>
          </p:cNvSpPr>
          <p:nvPr/>
        </p:nvSpPr>
        <p:spPr bwMode="auto">
          <a:xfrm>
            <a:off x="436563" y="5334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 de 1986-88 sentó precedente: política exterior para el pdte, interior para el PM 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8726" name="Text Box 6"/>
          <p:cNvSpPr txBox="1">
            <a:spLocks noChangeArrowheads="1"/>
          </p:cNvSpPr>
          <p:nvPr/>
        </p:nvSpPr>
        <p:spPr bwMode="auto">
          <a:xfrm>
            <a:off x="457200" y="46402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Se </a:t>
            </a:r>
            <a:r>
              <a:rPr lang="es-MX" altLang="es-MX" sz="3200" b="1">
                <a:latin typeface="Calibri" pitchFamily="34" charset="0"/>
              </a:rPr>
              <a:t>alternan</a:t>
            </a:r>
            <a:r>
              <a:rPr lang="es-MX" altLang="es-MX" sz="3200">
                <a:latin typeface="Calibri" pitchFamily="34" charset="0"/>
              </a:rPr>
              <a:t> las 2 formas de gobierno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 animBg="1" autoUpdateAnimBg="0"/>
      <p:bldP spid="158724" grpId="0" animBg="1" autoUpdateAnimBg="0"/>
      <p:bldP spid="158725" grpId="0" autoUpdateAnimBg="0"/>
      <p:bldP spid="15872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04800" y="3671888"/>
            <a:ext cx="7620000" cy="2589212"/>
            <a:chOff x="192" y="2313"/>
            <a:chExt cx="4800" cy="1631"/>
          </a:xfrm>
        </p:grpSpPr>
        <p:sp>
          <p:nvSpPr>
            <p:cNvPr id="25644" name="Text Box 43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5" name="Text Box 44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6" name="Text Box 45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7525"/>
            <a:ext cx="1447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533400"/>
            <a:ext cx="1447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52450"/>
            <a:ext cx="14779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3088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0388"/>
            <a:ext cx="1371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711450"/>
            <a:ext cx="1600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14625"/>
            <a:ext cx="1524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2690813"/>
            <a:ext cx="1524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90813"/>
            <a:ext cx="1524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2690813"/>
            <a:ext cx="1447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6963"/>
            <a:ext cx="152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096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58-62</a:t>
            </a:r>
          </a:p>
        </p:txBody>
      </p:sp>
      <p:sp>
        <p:nvSpPr>
          <p:cNvPr id="25617" name="Text Box 18"/>
          <p:cNvSpPr txBox="1">
            <a:spLocks noChangeArrowheads="1"/>
          </p:cNvSpPr>
          <p:nvPr/>
        </p:nvSpPr>
        <p:spPr bwMode="auto">
          <a:xfrm>
            <a:off x="23622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62-67</a:t>
            </a:r>
          </a:p>
        </p:txBody>
      </p:sp>
      <p:sp>
        <p:nvSpPr>
          <p:cNvPr id="25618" name="Text Box 19"/>
          <p:cNvSpPr txBox="1">
            <a:spLocks noChangeArrowheads="1"/>
          </p:cNvSpPr>
          <p:nvPr/>
        </p:nvSpPr>
        <p:spPr bwMode="auto">
          <a:xfrm>
            <a:off x="4114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67-68</a:t>
            </a:r>
          </a:p>
        </p:txBody>
      </p:sp>
      <p:sp>
        <p:nvSpPr>
          <p:cNvPr id="25619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68-73</a:t>
            </a:r>
          </a:p>
        </p:txBody>
      </p:sp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7543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73-78</a:t>
            </a: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>
            <a:off x="609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78-81</a:t>
            </a:r>
          </a:p>
        </p:txBody>
      </p:sp>
      <p:sp>
        <p:nvSpPr>
          <p:cNvPr id="25622" name="Text Box 23"/>
          <p:cNvSpPr txBox="1">
            <a:spLocks noChangeArrowheads="1"/>
          </p:cNvSpPr>
          <p:nvPr/>
        </p:nvSpPr>
        <p:spPr bwMode="auto">
          <a:xfrm>
            <a:off x="2362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81-86</a:t>
            </a:r>
          </a:p>
        </p:txBody>
      </p:sp>
      <p:sp>
        <p:nvSpPr>
          <p:cNvPr id="25623" name="Text Box 24"/>
          <p:cNvSpPr txBox="1">
            <a:spLocks noChangeArrowheads="1"/>
          </p:cNvSpPr>
          <p:nvPr/>
        </p:nvSpPr>
        <p:spPr bwMode="auto">
          <a:xfrm>
            <a:off x="4038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86-88</a:t>
            </a:r>
          </a:p>
        </p:txBody>
      </p:sp>
      <p:sp>
        <p:nvSpPr>
          <p:cNvPr id="25624" name="Text Box 25"/>
          <p:cNvSpPr txBox="1">
            <a:spLocks noChangeArrowheads="1"/>
          </p:cNvSpPr>
          <p:nvPr/>
        </p:nvSpPr>
        <p:spPr bwMode="auto">
          <a:xfrm>
            <a:off x="5791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88-93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75438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93-97</a:t>
            </a:r>
          </a:p>
        </p:txBody>
      </p:sp>
      <p:sp>
        <p:nvSpPr>
          <p:cNvPr id="25626" name="Text Box 27"/>
          <p:cNvSpPr txBox="1">
            <a:spLocks noChangeArrowheads="1"/>
          </p:cNvSpPr>
          <p:nvPr/>
        </p:nvSpPr>
        <p:spPr bwMode="auto">
          <a:xfrm>
            <a:off x="6096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97-02</a:t>
            </a:r>
          </a:p>
        </p:txBody>
      </p:sp>
      <p:sp>
        <p:nvSpPr>
          <p:cNvPr id="25627" name="Text Box 28"/>
          <p:cNvSpPr txBox="1">
            <a:spLocks noChangeArrowheads="1"/>
          </p:cNvSpPr>
          <p:nvPr/>
        </p:nvSpPr>
        <p:spPr bwMode="auto">
          <a:xfrm>
            <a:off x="2286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02-07</a:t>
            </a:r>
          </a:p>
        </p:txBody>
      </p:sp>
      <p:sp>
        <p:nvSpPr>
          <p:cNvPr id="25628" name="Text Box 29"/>
          <p:cNvSpPr txBox="1">
            <a:spLocks noChangeArrowheads="1"/>
          </p:cNvSpPr>
          <p:nvPr/>
        </p:nvSpPr>
        <p:spPr bwMode="auto">
          <a:xfrm>
            <a:off x="39624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07-12</a:t>
            </a:r>
          </a:p>
        </p:txBody>
      </p:sp>
      <p:sp>
        <p:nvSpPr>
          <p:cNvPr id="25629" name="Text Box 30"/>
          <p:cNvSpPr txBox="1">
            <a:spLocks noChangeArrowheads="1"/>
          </p:cNvSpPr>
          <p:nvPr/>
        </p:nvSpPr>
        <p:spPr bwMode="auto">
          <a:xfrm>
            <a:off x="381000" y="1828800"/>
            <a:ext cx="556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De Gaulle 59-69</a:t>
            </a: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5943600" y="1825625"/>
            <a:ext cx="22860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Pompidou 69-74</a:t>
            </a:r>
          </a:p>
        </p:txBody>
      </p:sp>
      <p:sp>
        <p:nvSpPr>
          <p:cNvPr id="25631" name="Text Box 33"/>
          <p:cNvSpPr txBox="1">
            <a:spLocks noChangeArrowheads="1"/>
          </p:cNvSpPr>
          <p:nvPr/>
        </p:nvSpPr>
        <p:spPr bwMode="auto">
          <a:xfrm>
            <a:off x="8153400" y="1828800"/>
            <a:ext cx="5334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2" name="Text Box 34"/>
          <p:cNvSpPr txBox="1">
            <a:spLocks noChangeArrowheads="1"/>
          </p:cNvSpPr>
          <p:nvPr/>
        </p:nvSpPr>
        <p:spPr bwMode="auto">
          <a:xfrm>
            <a:off x="304800" y="4013200"/>
            <a:ext cx="175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solidFill>
                  <a:srgbClr val="66CCFF"/>
                </a:solidFill>
                <a:latin typeface="Calibri" pitchFamily="34" charset="0"/>
              </a:rPr>
              <a:t>Giscard 74-81</a:t>
            </a:r>
          </a:p>
        </p:txBody>
      </p:sp>
      <p:sp>
        <p:nvSpPr>
          <p:cNvPr id="25633" name="Text Box 35"/>
          <p:cNvSpPr txBox="1">
            <a:spLocks noChangeArrowheads="1"/>
          </p:cNvSpPr>
          <p:nvPr/>
        </p:nvSpPr>
        <p:spPr bwMode="auto">
          <a:xfrm>
            <a:off x="2044700" y="4013200"/>
            <a:ext cx="59563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2"/>
                </a:solidFill>
                <a:latin typeface="Calibri" pitchFamily="34" charset="0"/>
              </a:rPr>
              <a:t>Mitterrand 81-95</a:t>
            </a:r>
          </a:p>
        </p:txBody>
      </p:sp>
      <p:sp>
        <p:nvSpPr>
          <p:cNvPr id="25634" name="Text Box 36"/>
          <p:cNvSpPr txBox="1">
            <a:spLocks noChangeArrowheads="1"/>
          </p:cNvSpPr>
          <p:nvPr/>
        </p:nvSpPr>
        <p:spPr bwMode="auto">
          <a:xfrm>
            <a:off x="292100" y="6210300"/>
            <a:ext cx="32131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Chirac 95-07</a:t>
            </a:r>
          </a:p>
        </p:txBody>
      </p:sp>
      <p:sp>
        <p:nvSpPr>
          <p:cNvPr id="25635" name="Text Box 37"/>
          <p:cNvSpPr txBox="1">
            <a:spLocks noChangeArrowheads="1"/>
          </p:cNvSpPr>
          <p:nvPr/>
        </p:nvSpPr>
        <p:spPr bwMode="auto">
          <a:xfrm>
            <a:off x="7924800" y="4013200"/>
            <a:ext cx="8382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6" name="Text Box 38"/>
          <p:cNvSpPr txBox="1">
            <a:spLocks noChangeArrowheads="1"/>
          </p:cNvSpPr>
          <p:nvPr/>
        </p:nvSpPr>
        <p:spPr bwMode="auto">
          <a:xfrm>
            <a:off x="3492500" y="6210300"/>
            <a:ext cx="17653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Sarkozy 07-12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04800" y="3670300"/>
            <a:ext cx="7620000" cy="2589213"/>
            <a:chOff x="192" y="2313"/>
            <a:chExt cx="4800" cy="1631"/>
          </a:xfrm>
        </p:grpSpPr>
        <p:sp>
          <p:nvSpPr>
            <p:cNvPr id="25641" name="Text Box 47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2" name="Text Box 48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3" name="Text Box 49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38" name="Picture 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5715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12-</a:t>
            </a:r>
          </a:p>
        </p:txBody>
      </p:sp>
      <p:sp>
        <p:nvSpPr>
          <p:cNvPr id="25640" name="Text Box 38"/>
          <p:cNvSpPr txBox="1">
            <a:spLocks noChangeArrowheads="1"/>
          </p:cNvSpPr>
          <p:nvPr/>
        </p:nvSpPr>
        <p:spPr bwMode="auto">
          <a:xfrm>
            <a:off x="5257800" y="6210300"/>
            <a:ext cx="19050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Hollande 12-17</a:t>
            </a:r>
          </a:p>
        </p:txBody>
      </p:sp>
      <p:pic>
        <p:nvPicPr>
          <p:cNvPr id="50178" name="Picture 2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36" y="4653136"/>
            <a:ext cx="1875360" cy="14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7139880" y="6224612"/>
            <a:ext cx="1752600" cy="40640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Macron 17-22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520950" y="304800"/>
            <a:ext cx="3956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s-MX" altLang="es-MX" sz="3200">
                <a:latin typeface="Calibri" pitchFamily="34" charset="0"/>
              </a:rPr>
              <a:t>¿Un modelo nuevo?</a:t>
            </a:r>
            <a:r>
              <a:rPr lang="en-GB" altLang="es-MX" sz="3200">
                <a:latin typeface="Calibri" pitchFamily="34" charset="0"/>
              </a:rPr>
              <a:t> 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Lijphart</a:t>
            </a:r>
            <a:r>
              <a:rPr lang="en-GB" altLang="es-MX" sz="2800">
                <a:latin typeface="Calibri" pitchFamily="34" charset="0"/>
              </a:rPr>
              <a:t>: sistema que puede conducir desde una presidencia fuerte (De Gaulle, Putin) hasta un estilo parlamentario, no amerita ser considerado “nuevo”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2741613"/>
            <a:ext cx="8305800" cy="2363787"/>
            <a:chOff x="336" y="1776"/>
            <a:chExt cx="5136" cy="1489"/>
          </a:xfrm>
        </p:grpSpPr>
        <p:sp>
          <p:nvSpPr>
            <p:cNvPr id="26631" name="Text Box 4"/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solidFill>
                    <a:srgbClr val="CC0000"/>
                  </a:solidFill>
                  <a:latin typeface="Calibri" pitchFamily="34" charset="0"/>
                </a:rPr>
                <a:t>                                </a:t>
              </a:r>
              <a:r>
                <a:rPr lang="en-GB" altLang="es-MX" sz="2800">
                  <a:latin typeface="Calibri" pitchFamily="34" charset="0"/>
                </a:rPr>
                <a:t>: esquema Principal-Agente muestra diferencias</a:t>
              </a:r>
            </a:p>
          </p:txBody>
        </p:sp>
        <p:sp>
          <p:nvSpPr>
            <p:cNvPr id="26632" name="Text Box 5"/>
            <p:cNvSpPr txBox="1">
              <a:spLocks noChangeArrowheads="1"/>
            </p:cNvSpPr>
            <p:nvPr/>
          </p:nvSpPr>
          <p:spPr bwMode="auto">
            <a:xfrm>
              <a:off x="336" y="24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latin typeface="Calibri" pitchFamily="34" charset="0"/>
                </a:rPr>
                <a:t>(1) uno o dos agentes del electorado (parl/pres)</a:t>
              </a:r>
              <a:br>
                <a:rPr lang="en-GB" altLang="es-MX" sz="2800">
                  <a:latin typeface="Calibri" pitchFamily="34" charset="0"/>
                </a:rPr>
              </a:br>
              <a:r>
                <a:rPr lang="en-GB" altLang="es-MX" sz="2800">
                  <a:latin typeface="Calibri" pitchFamily="34" charset="0"/>
                </a:rPr>
                <a:t>(2) gobierno puede ser agente de una rama (asamblea en parl/presidente en pres) o de ambas (semi-pres) </a:t>
              </a:r>
            </a:p>
          </p:txBody>
        </p:sp>
      </p:grp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1000" y="5454650"/>
            <a:ext cx="8458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Es justo porque gobierno es agente de ambas que semi-pres oscila entre los dos tipos, </a:t>
            </a:r>
            <a:r>
              <a:rPr lang="en-GB" altLang="es-MX" sz="2800" b="1">
                <a:solidFill>
                  <a:srgbClr val="CC0000"/>
                </a:solidFill>
                <a:latin typeface="Calibri" pitchFamily="34" charset="0"/>
              </a:rPr>
              <a:t>s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í</a:t>
            </a:r>
            <a:r>
              <a:rPr lang="es-MX" altLang="es-MX" sz="2800">
                <a:latin typeface="Calibri" pitchFamily="34" charset="0"/>
              </a:rPr>
              <a:t> es un tipo distinto</a:t>
            </a:r>
            <a:endParaRPr lang="en-GB" altLang="es-MX" sz="2800">
              <a:latin typeface="Calibri" pitchFamily="34" charset="0"/>
            </a:endParaRPr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546100" y="27416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Schleifer+Morgan</a:t>
            </a:r>
            <a:endParaRPr lang="en-GB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nombramiento del gob.</a:t>
            </a:r>
          </a:p>
        </p:txBody>
      </p:sp>
      <p:grpSp>
        <p:nvGrpSpPr>
          <p:cNvPr id="27651" name="Group 34"/>
          <p:cNvGrpSpPr>
            <a:grpSpLocks/>
          </p:cNvGrpSpPr>
          <p:nvPr/>
        </p:nvGrpSpPr>
        <p:grpSpPr bwMode="auto">
          <a:xfrm>
            <a:off x="533400" y="1524000"/>
            <a:ext cx="8153400" cy="1016000"/>
            <a:chOff x="336" y="1152"/>
            <a:chExt cx="5136" cy="640"/>
          </a:xfrm>
        </p:grpSpPr>
        <p:sp>
          <p:nvSpPr>
            <p:cNvPr id="27671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s</a:t>
              </a:r>
              <a:r>
                <a:rPr lang="es-MX" altLang="es-MX" sz="2800">
                  <a:latin typeface="Calibri" pitchFamily="34" charset="0"/>
                </a:rPr>
                <a:t>ólo puede vetar nuevo gobierno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(Bulgaria, Níger)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72" name="Text Box 7"/>
            <p:cNvSpPr txBox="1">
              <a:spLocks noChangeArrowheads="1"/>
            </p:cNvSpPr>
            <p:nvPr/>
          </p:nvSpPr>
          <p:spPr bwMode="auto">
            <a:xfrm>
              <a:off x="2544" y="150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3" name="Text Box 8"/>
            <p:cNvSpPr txBox="1">
              <a:spLocks noChangeArrowheads="1"/>
            </p:cNvSpPr>
            <p:nvPr/>
          </p:nvSpPr>
          <p:spPr bwMode="auto">
            <a:xfrm>
              <a:off x="3448" y="149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74" name="Text Box 9"/>
            <p:cNvSpPr txBox="1">
              <a:spLocks noChangeArrowheads="1"/>
            </p:cNvSpPr>
            <p:nvPr/>
          </p:nvSpPr>
          <p:spPr bwMode="auto">
            <a:xfrm>
              <a:off x="4368" y="148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5" name="Line 10"/>
            <p:cNvSpPr>
              <a:spLocks noChangeShapeType="1"/>
            </p:cNvSpPr>
            <p:nvPr/>
          </p:nvSpPr>
          <p:spPr bwMode="auto">
            <a:xfrm>
              <a:off x="2928" y="163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6" name="Line 11"/>
            <p:cNvSpPr>
              <a:spLocks noChangeShapeType="1"/>
            </p:cNvSpPr>
            <p:nvPr/>
          </p:nvSpPr>
          <p:spPr bwMode="auto">
            <a:xfrm flipH="1">
              <a:off x="3264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7" name="Line 12"/>
            <p:cNvSpPr>
              <a:spLocks noChangeShapeType="1"/>
            </p:cNvSpPr>
            <p:nvPr/>
          </p:nvSpPr>
          <p:spPr bwMode="auto">
            <a:xfrm flipH="1" flipV="1">
              <a:off x="3264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8" name="Line 13"/>
            <p:cNvSpPr>
              <a:spLocks noChangeShapeType="1"/>
            </p:cNvSpPr>
            <p:nvPr/>
          </p:nvSpPr>
          <p:spPr bwMode="auto">
            <a:xfrm flipH="1">
              <a:off x="3936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80" name="Line 15"/>
            <p:cNvSpPr>
              <a:spLocks noChangeShapeType="1"/>
            </p:cNvSpPr>
            <p:nvPr/>
          </p:nvSpPr>
          <p:spPr bwMode="auto">
            <a:xfrm flipV="1">
              <a:off x="3936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2971800"/>
            <a:ext cx="8153400" cy="1479550"/>
            <a:chOff x="336" y="1900"/>
            <a:chExt cx="5136" cy="932"/>
          </a:xfrm>
        </p:grpSpPr>
        <p:sp>
          <p:nvSpPr>
            <p:cNvPr id="27661" name="Text Box 5"/>
            <p:cNvSpPr txBox="1">
              <a:spLocks noChangeArrowheads="1"/>
            </p:cNvSpPr>
            <p:nvPr/>
          </p:nvSpPr>
          <p:spPr bwMode="auto">
            <a:xfrm>
              <a:off x="336" y="19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PM sujeto a </a:t>
              </a:r>
              <a:r>
                <a:rPr lang="es-MX" altLang="es-MX" sz="2800">
                  <a:latin typeface="Calibri" pitchFamily="34" charset="0"/>
                </a:rPr>
                <a:t>investidura por asamblea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(Port., Lituania, Maced., Mongol., Polonia, Eslovenia, Rumania, 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62" name="Text Box 16"/>
            <p:cNvSpPr txBox="1">
              <a:spLocks noChangeArrowheads="1"/>
            </p:cNvSpPr>
            <p:nvPr/>
          </p:nvSpPr>
          <p:spPr bwMode="auto">
            <a:xfrm>
              <a:off x="2544" y="254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3" name="Text Box 17"/>
            <p:cNvSpPr txBox="1">
              <a:spLocks noChangeArrowheads="1"/>
            </p:cNvSpPr>
            <p:nvPr/>
          </p:nvSpPr>
          <p:spPr bwMode="auto">
            <a:xfrm>
              <a:off x="3448" y="253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64" name="Text Box 18"/>
            <p:cNvSpPr txBox="1">
              <a:spLocks noChangeArrowheads="1"/>
            </p:cNvSpPr>
            <p:nvPr/>
          </p:nvSpPr>
          <p:spPr bwMode="auto">
            <a:xfrm>
              <a:off x="4368" y="252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5" name="Line 19"/>
            <p:cNvSpPr>
              <a:spLocks noChangeShapeType="1"/>
            </p:cNvSpPr>
            <p:nvPr/>
          </p:nvSpPr>
          <p:spPr bwMode="auto">
            <a:xfrm>
              <a:off x="2928" y="267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H="1">
              <a:off x="3392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7" name="Line 21"/>
            <p:cNvSpPr>
              <a:spLocks noChangeShapeType="1"/>
            </p:cNvSpPr>
            <p:nvPr/>
          </p:nvSpPr>
          <p:spPr bwMode="auto">
            <a:xfrm flipH="1" flipV="1">
              <a:off x="3392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8" name="Line 22"/>
            <p:cNvSpPr>
              <a:spLocks noChangeShapeType="1"/>
            </p:cNvSpPr>
            <p:nvPr/>
          </p:nvSpPr>
          <p:spPr bwMode="auto">
            <a:xfrm flipH="1">
              <a:off x="3936" y="267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9" name="Line 23"/>
            <p:cNvSpPr>
              <a:spLocks noChangeShapeType="1"/>
            </p:cNvSpPr>
            <p:nvPr/>
          </p:nvSpPr>
          <p:spPr bwMode="auto">
            <a:xfrm>
              <a:off x="3936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0" name="Line 24"/>
            <p:cNvSpPr>
              <a:spLocks noChangeShapeType="1"/>
            </p:cNvSpPr>
            <p:nvPr/>
          </p:nvSpPr>
          <p:spPr bwMode="auto">
            <a:xfrm flipV="1">
              <a:off x="3936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3400" y="4768850"/>
            <a:ext cx="8153400" cy="1504950"/>
            <a:chOff x="336" y="3004"/>
            <a:chExt cx="5136" cy="948"/>
          </a:xfrm>
        </p:grpSpPr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336" y="30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libremente PM sin </a:t>
              </a:r>
              <a:r>
                <a:rPr lang="es-MX" altLang="es-MX" sz="2800">
                  <a:latin typeface="Calibri" pitchFamily="34" charset="0"/>
                </a:rPr>
                <a:t>investidura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(Austria, Francia V, Ucrania, Taiwán,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55" name="Text Box 25"/>
            <p:cNvSpPr txBox="1">
              <a:spLocks noChangeArrowheads="1"/>
            </p:cNvSpPr>
            <p:nvPr/>
          </p:nvSpPr>
          <p:spPr bwMode="auto">
            <a:xfrm>
              <a:off x="2544" y="366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6" name="Text Box 26"/>
            <p:cNvSpPr txBox="1">
              <a:spLocks noChangeArrowheads="1"/>
            </p:cNvSpPr>
            <p:nvPr/>
          </p:nvSpPr>
          <p:spPr bwMode="auto">
            <a:xfrm>
              <a:off x="3448" y="365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57" name="Text Box 27"/>
            <p:cNvSpPr txBox="1">
              <a:spLocks noChangeArrowheads="1"/>
            </p:cNvSpPr>
            <p:nvPr/>
          </p:nvSpPr>
          <p:spPr bwMode="auto">
            <a:xfrm>
              <a:off x="4368" y="364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8" name="Line 28"/>
            <p:cNvSpPr>
              <a:spLocks noChangeShapeType="1"/>
            </p:cNvSpPr>
            <p:nvPr/>
          </p:nvSpPr>
          <p:spPr bwMode="auto">
            <a:xfrm>
              <a:off x="2928" y="379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 flipH="1">
              <a:off x="3392" y="37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 flipH="1" flipV="1">
              <a:off x="3392" y="374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remoción del gob.</a:t>
            </a:r>
          </a:p>
        </p:txBody>
      </p:sp>
      <p:grpSp>
        <p:nvGrpSpPr>
          <p:cNvPr id="28675" name="Group 44"/>
          <p:cNvGrpSpPr>
            <a:grpSpLocks/>
          </p:cNvGrpSpPr>
          <p:nvPr/>
        </p:nvGrpSpPr>
        <p:grpSpPr bwMode="auto">
          <a:xfrm>
            <a:off x="533400" y="1219200"/>
            <a:ext cx="8153400" cy="1397000"/>
            <a:chOff x="336" y="1008"/>
            <a:chExt cx="5136" cy="880"/>
          </a:xfrm>
        </p:grpSpPr>
        <p:sp>
          <p:nvSpPr>
            <p:cNvPr id="28706" name="Text Box 4"/>
            <p:cNvSpPr txBox="1">
              <a:spLocks noChangeArrowheads="1"/>
            </p:cNvSpPr>
            <p:nvPr/>
          </p:nvSpPr>
          <p:spPr bwMode="auto">
            <a:xfrm>
              <a:off x="336" y="1008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no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(Lituania, Rumania, Eslovenia, Mongolia)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707" name="Text Box 8"/>
            <p:cNvSpPr txBox="1">
              <a:spLocks noChangeArrowheads="1"/>
            </p:cNvSpPr>
            <p:nvPr/>
          </p:nvSpPr>
          <p:spPr bwMode="auto">
            <a:xfrm>
              <a:off x="960" y="160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8" name="Text Box 9"/>
            <p:cNvSpPr txBox="1">
              <a:spLocks noChangeArrowheads="1"/>
            </p:cNvSpPr>
            <p:nvPr/>
          </p:nvSpPr>
          <p:spPr bwMode="auto">
            <a:xfrm>
              <a:off x="3448" y="159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72" y="158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10" name="Line 11"/>
            <p:cNvSpPr>
              <a:spLocks noChangeShapeType="1"/>
            </p:cNvSpPr>
            <p:nvPr/>
          </p:nvSpPr>
          <p:spPr bwMode="auto">
            <a:xfrm>
              <a:off x="2928" y="172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1" name="Line 12"/>
            <p:cNvSpPr>
              <a:spLocks noChangeShapeType="1"/>
            </p:cNvSpPr>
            <p:nvPr/>
          </p:nvSpPr>
          <p:spPr bwMode="auto">
            <a:xfrm flipH="1">
              <a:off x="3264" y="172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2" name="Line 13"/>
            <p:cNvSpPr>
              <a:spLocks noChangeShapeType="1"/>
            </p:cNvSpPr>
            <p:nvPr/>
          </p:nvSpPr>
          <p:spPr bwMode="auto">
            <a:xfrm flipH="1" flipV="1">
              <a:off x="3264" y="168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533400" y="2743200"/>
            <a:ext cx="8153400" cy="1473200"/>
            <a:chOff x="336" y="1872"/>
            <a:chExt cx="5136" cy="928"/>
          </a:xfrm>
        </p:grpSpPr>
        <p:sp>
          <p:nvSpPr>
            <p:cNvPr id="28696" name="Text Box 5"/>
            <p:cNvSpPr txBox="1">
              <a:spLocks noChangeArrowheads="1"/>
            </p:cNvSpPr>
            <p:nvPr/>
          </p:nvSpPr>
          <p:spPr bwMode="auto">
            <a:xfrm>
              <a:off x="336" y="187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(Francia, Portugal,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97" name="Text Box 17"/>
            <p:cNvSpPr txBox="1">
              <a:spLocks noChangeArrowheads="1"/>
            </p:cNvSpPr>
            <p:nvPr/>
          </p:nvSpPr>
          <p:spPr bwMode="auto">
            <a:xfrm>
              <a:off x="968" y="2512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8" name="Text Box 18"/>
            <p:cNvSpPr txBox="1">
              <a:spLocks noChangeArrowheads="1"/>
            </p:cNvSpPr>
            <p:nvPr/>
          </p:nvSpPr>
          <p:spPr bwMode="auto">
            <a:xfrm>
              <a:off x="3448" y="2504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99" name="Text Box 19"/>
            <p:cNvSpPr txBox="1">
              <a:spLocks noChangeArrowheads="1"/>
            </p:cNvSpPr>
            <p:nvPr/>
          </p:nvSpPr>
          <p:spPr bwMode="auto">
            <a:xfrm>
              <a:off x="1872" y="2496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0" name="Line 20"/>
            <p:cNvSpPr>
              <a:spLocks noChangeShapeType="1"/>
            </p:cNvSpPr>
            <p:nvPr/>
          </p:nvSpPr>
          <p:spPr bwMode="auto">
            <a:xfrm>
              <a:off x="2928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1" name="Line 21"/>
            <p:cNvSpPr>
              <a:spLocks noChangeShapeType="1"/>
            </p:cNvSpPr>
            <p:nvPr/>
          </p:nvSpPr>
          <p:spPr bwMode="auto">
            <a:xfrm flipH="1">
              <a:off x="3264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2" name="Line 22"/>
            <p:cNvSpPr>
              <a:spLocks noChangeShapeType="1"/>
            </p:cNvSpPr>
            <p:nvPr/>
          </p:nvSpPr>
          <p:spPr bwMode="auto">
            <a:xfrm flipH="1" flipV="1">
              <a:off x="3264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3" name="Line 23"/>
            <p:cNvSpPr>
              <a:spLocks noChangeShapeType="1"/>
            </p:cNvSpPr>
            <p:nvPr/>
          </p:nvSpPr>
          <p:spPr bwMode="auto">
            <a:xfrm>
              <a:off x="1344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4" name="Line 24"/>
            <p:cNvSpPr>
              <a:spLocks noChangeShapeType="1"/>
            </p:cNvSpPr>
            <p:nvPr/>
          </p:nvSpPr>
          <p:spPr bwMode="auto">
            <a:xfrm flipH="1">
              <a:off x="1680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H="1" flipV="1">
              <a:off x="1680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533400" y="4419600"/>
            <a:ext cx="8153400" cy="1022350"/>
            <a:chOff x="336" y="2812"/>
            <a:chExt cx="5136" cy="644"/>
          </a:xfrm>
        </p:grpSpPr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336" y="281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Asamblea y pdte tienen misma facultad para remover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7" name="Text Box 26"/>
            <p:cNvSpPr txBox="1">
              <a:spLocks noChangeArrowheads="1"/>
            </p:cNvSpPr>
            <p:nvPr/>
          </p:nvSpPr>
          <p:spPr bwMode="auto">
            <a:xfrm>
              <a:off x="1824" y="3168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8" name="Text Box 27"/>
            <p:cNvSpPr txBox="1">
              <a:spLocks noChangeArrowheads="1"/>
            </p:cNvSpPr>
            <p:nvPr/>
          </p:nvSpPr>
          <p:spPr bwMode="auto">
            <a:xfrm>
              <a:off x="2728" y="3160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9" name="Text Box 28"/>
            <p:cNvSpPr txBox="1">
              <a:spLocks noChangeArrowheads="1"/>
            </p:cNvSpPr>
            <p:nvPr/>
          </p:nvSpPr>
          <p:spPr bwMode="auto">
            <a:xfrm>
              <a:off x="3648" y="3152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208" y="3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 flipH="1">
              <a:off x="2544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2" name="Line 31"/>
            <p:cNvSpPr>
              <a:spLocks noChangeShapeType="1"/>
            </p:cNvSpPr>
            <p:nvPr/>
          </p:nvSpPr>
          <p:spPr bwMode="auto">
            <a:xfrm flipH="1" flipV="1">
              <a:off x="2544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 flipH="1">
              <a:off x="3216" y="32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4" name="Line 33"/>
            <p:cNvSpPr>
              <a:spLocks noChangeShapeType="1"/>
            </p:cNvSpPr>
            <p:nvPr/>
          </p:nvSpPr>
          <p:spPr bwMode="auto">
            <a:xfrm>
              <a:off x="3360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5" name="Line 34"/>
            <p:cNvSpPr>
              <a:spLocks noChangeShapeType="1"/>
            </p:cNvSpPr>
            <p:nvPr/>
          </p:nvSpPr>
          <p:spPr bwMode="auto">
            <a:xfrm flipV="1">
              <a:off x="3360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5562600"/>
            <a:ext cx="8153400" cy="990600"/>
            <a:chOff x="336" y="3504"/>
            <a:chExt cx="5136" cy="624"/>
          </a:xfrm>
        </p:grpSpPr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5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S</a:t>
              </a:r>
              <a:r>
                <a:rPr lang="es-MX" altLang="es-MX" sz="2800">
                  <a:latin typeface="Calibri" pitchFamily="34" charset="0"/>
                </a:rPr>
                <a:t>ólo pdte que puede además restringir censura por asamblea (Rusia)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0" name="Text Box 35"/>
            <p:cNvSpPr txBox="1">
              <a:spLocks noChangeArrowheads="1"/>
            </p:cNvSpPr>
            <p:nvPr/>
          </p:nvSpPr>
          <p:spPr bwMode="auto">
            <a:xfrm>
              <a:off x="2112" y="384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1" name="Text Box 36"/>
            <p:cNvSpPr txBox="1">
              <a:spLocks noChangeArrowheads="1"/>
            </p:cNvSpPr>
            <p:nvPr/>
          </p:nvSpPr>
          <p:spPr bwMode="auto">
            <a:xfrm>
              <a:off x="3016" y="383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2" name="Text Box 37"/>
            <p:cNvSpPr txBox="1">
              <a:spLocks noChangeArrowheads="1"/>
            </p:cNvSpPr>
            <p:nvPr/>
          </p:nvSpPr>
          <p:spPr bwMode="auto">
            <a:xfrm>
              <a:off x="3936" y="382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3" name="Line 38"/>
            <p:cNvSpPr>
              <a:spLocks noChangeShapeType="1"/>
            </p:cNvSpPr>
            <p:nvPr/>
          </p:nvSpPr>
          <p:spPr bwMode="auto">
            <a:xfrm>
              <a:off x="2496" y="396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4" name="Line 39"/>
            <p:cNvSpPr>
              <a:spLocks noChangeShapeType="1"/>
            </p:cNvSpPr>
            <p:nvPr/>
          </p:nvSpPr>
          <p:spPr bwMode="auto">
            <a:xfrm flipH="1">
              <a:off x="2832" y="396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5" name="Line 40"/>
            <p:cNvSpPr>
              <a:spLocks noChangeShapeType="1"/>
            </p:cNvSpPr>
            <p:nvPr/>
          </p:nvSpPr>
          <p:spPr bwMode="auto">
            <a:xfrm flipH="1" flipV="1">
              <a:off x="2832" y="392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 institucionales (3)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1458913"/>
            <a:ext cx="8153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Adem</a:t>
            </a:r>
            <a:r>
              <a:rPr lang="es-MX" altLang="es-MX" sz="2800">
                <a:latin typeface="Calibri" pitchFamily="34" charset="0"/>
              </a:rPr>
              <a:t>ás varían los poderes legislativos del presidente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Veto en bloque, parcial, enmendativo, sin veto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Poder de decreto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...</a:t>
            </a:r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05000" y="4464050"/>
            <a:ext cx="5410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La agenda de Shugart se ha extendido al semi-presidencialismo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127250" y="304800"/>
            <a:ext cx="4883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03225" y="3224213"/>
            <a:ext cx="8153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Victoriosa en IGM, perdió rango hegemónico, luego con 2GM sus colonias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395288" y="4408488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Se mantiene entre las economías industriales,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 arquitecta y pilar de la UE con Alemania 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01638" y="2417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Gran potencia en s. XVII y XVIII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988" y="1268413"/>
            <a:ext cx="8153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Primera nación-Estado, fronteras reconocibles desde hace siglos; hoy es una nación diversa</a:t>
            </a:r>
            <a:endParaRPr lang="es-ES" altLang="es-MX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autoUpdateAnimBg="0"/>
      <p:bldP spid="129031" grpId="0" autoUpdateAnimBg="0"/>
      <p:bldP spid="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419350" y="304800"/>
            <a:ext cx="4133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partes del sistema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457200" y="290830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Estado (presidencia)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457835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gobierno (primer ministro)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Ejecutivo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33528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Legislativo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58674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Judicial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762375" y="2916238"/>
            <a:ext cx="20574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Asamblea </a:t>
            </a:r>
            <a:br>
              <a:rPr lang="es-MX" altLang="es-MX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Nacional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3762375" y="4735513"/>
            <a:ext cx="2057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Senado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6400800" y="3581400"/>
            <a:ext cx="2057400" cy="8318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Consejo</a:t>
            </a:r>
            <a:br>
              <a:rPr lang="es-MX" altLang="es-MX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constitucional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 autoUpdateAnimBg="0"/>
      <p:bldP spid="159748" grpId="0" animBg="1" autoUpdateAnimBg="0"/>
      <p:bldP spid="159749" grpId="0" autoUpdateAnimBg="0"/>
      <p:bldP spid="159750" grpId="0" autoUpdateAnimBg="0"/>
      <p:bldP spid="159751" grpId="0" autoUpdateAnimBg="0"/>
      <p:bldP spid="159752" grpId="0" animBg="1" autoUpdateAnimBg="0"/>
      <p:bldP spid="159753" grpId="0" animBg="1" autoUpdateAnimBg="0"/>
      <p:bldP spid="159754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876550" y="304800"/>
            <a:ext cx="321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El presidente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36563" y="2819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Poderes</a:t>
            </a:r>
            <a:r>
              <a:rPr lang="es-MX" altLang="es-MX" sz="3200">
                <a:latin typeface="Calibri" pitchFamily="34" charset="0"/>
              </a:rPr>
              <a:t> que sólo requieren su firma: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Electo por mayoría (</a:t>
            </a:r>
            <a:r>
              <a:rPr lang="es-MX" altLang="es-MX" sz="3200" i="1" dirty="0">
                <a:latin typeface="Calibri" pitchFamily="34" charset="0"/>
              </a:rPr>
              <a:t>ballotage</a:t>
            </a:r>
            <a:r>
              <a:rPr lang="es-MX" altLang="es-MX" sz="3200" dirty="0">
                <a:latin typeface="Calibri" pitchFamily="34" charset="0"/>
              </a:rPr>
              <a:t>) c/5 años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(eran 7 hasta 2002); una reelección posible.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Hasta 1962: elección indirecta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449263" y="5516563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Norma informal: bajo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controla política </a:t>
            </a:r>
            <a:r>
              <a:rPr lang="es-MX" altLang="es-MX" sz="3200" b="1">
                <a:latin typeface="Calibri" pitchFamily="34" charset="0"/>
              </a:rPr>
              <a:t>exterior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81025" y="3352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disolver la Asamblea Nacional;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588963" y="380841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nombra 3 miembros Consejo Constitucional;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581025" y="4275138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puede cuestionar constitucionalidad de ley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(pseudo-poder de veto sobre legislación)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  <p:bldP spid="157701" grpId="0" autoUpdateAnimBg="0"/>
      <p:bldP spid="157703" grpId="0" autoUpdateAnimBg="0"/>
      <p:bldP spid="157704" grpId="0" autoUpdateAnimBg="0"/>
      <p:bldP spid="157705" grpId="0" autoUpdateAnimBg="0"/>
      <p:bldP spid="157706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Emmanuel </a:t>
            </a:r>
            <a:r>
              <a:rPr lang="es-MX" altLang="es-MX" sz="3200" dirty="0" err="1">
                <a:latin typeface="Calibri" pitchFamily="34" charset="0"/>
              </a:rPr>
              <a:t>Macron</a:t>
            </a:r>
            <a:r>
              <a:rPr lang="es-MX" altLang="es-MX" sz="3200" dirty="0">
                <a:latin typeface="Calibri" pitchFamily="34" charset="0"/>
              </a:rPr>
              <a:t> (1977, Amiens)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Asesor de François </a:t>
            </a:r>
            <a:r>
              <a:rPr lang="es-MX" altLang="es-MX" sz="3200" dirty="0" err="1">
                <a:latin typeface="Calibri" pitchFamily="34" charset="0"/>
              </a:rPr>
              <a:t>Hollande</a:t>
            </a:r>
            <a:r>
              <a:rPr lang="es-MX" altLang="es-MX" sz="3200" dirty="0">
                <a:latin typeface="Calibri" pitchFamily="34" charset="0"/>
              </a:rPr>
              <a:t>, luego Ministro de</a:t>
            </a:r>
            <a:r>
              <a:rPr lang="es-ES" altLang="es-MX" sz="3200" dirty="0">
                <a:latin typeface="Calibri" pitchFamily="34" charset="0"/>
              </a:rPr>
              <a:t> Economía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Rebelde que consiguió catapultarse como independiente contra el </a:t>
            </a:r>
            <a:r>
              <a:rPr lang="es-MX" altLang="es-MX" sz="3200" i="1" dirty="0">
                <a:latin typeface="Calibri" pitchFamily="34" charset="0"/>
              </a:rPr>
              <a:t>establishment</a:t>
            </a:r>
            <a:r>
              <a:rPr lang="es-MX" altLang="es-MX" sz="3200" dirty="0">
                <a:latin typeface="Calibri" pitchFamily="34" charset="0"/>
              </a:rPr>
              <a:t> y contra Marine Le Pen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 err="1">
                <a:latin typeface="Calibri" pitchFamily="34" charset="0"/>
              </a:rPr>
              <a:t>Gillets</a:t>
            </a:r>
            <a:r>
              <a:rPr lang="es-MX" altLang="es-MX" sz="3200" i="1" dirty="0">
                <a:latin typeface="Calibri" pitchFamily="34" charset="0"/>
              </a:rPr>
              <a:t> </a:t>
            </a:r>
            <a:r>
              <a:rPr lang="es-MX" altLang="es-MX" sz="3200" i="1" dirty="0" err="1">
                <a:latin typeface="Calibri" pitchFamily="34" charset="0"/>
              </a:rPr>
              <a:t>jaunes</a:t>
            </a:r>
            <a:r>
              <a:rPr lang="es-MX" altLang="es-MX" sz="3200" dirty="0">
                <a:latin typeface="Calibri" pitchFamily="34" charset="0"/>
              </a:rPr>
              <a:t> acabaron con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su luna de miel muy pronto</a:t>
            </a:r>
          </a:p>
          <a:p>
            <a:pPr algn="l" eaLnBrk="1" hangingPunct="1">
              <a:spcBef>
                <a:spcPct val="50000"/>
              </a:spcBef>
            </a:pPr>
            <a:endParaRPr lang="es-MX" altLang="es-MX" sz="3200" i="1" dirty="0">
              <a:latin typeface="Calibri" pitchFamily="34" charset="0"/>
            </a:endParaRPr>
          </a:p>
        </p:txBody>
      </p:sp>
      <p:pic>
        <p:nvPicPr>
          <p:cNvPr id="51202" name="Picture 2" descr="Image result for emmanuel mac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00" y="4005064"/>
            <a:ext cx="3268627" cy="217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4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3" y="1700808"/>
            <a:ext cx="9056874" cy="3456384"/>
          </a:xfrm>
          <a:prstGeom prst="rect">
            <a:avLst/>
          </a:prstGeom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08262" y="304800"/>
            <a:ext cx="535602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Aprobación presidencial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17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electoral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Distritos uninominales con </a:t>
            </a:r>
            <a:r>
              <a:rPr lang="es-MX" altLang="es-MX" sz="3200" b="1">
                <a:latin typeface="Calibri" pitchFamily="34" charset="0"/>
              </a:rPr>
              <a:t>doble vuelta</a:t>
            </a:r>
            <a:r>
              <a:rPr lang="es-MX" altLang="es-MX" sz="3200">
                <a:latin typeface="Calibri" pitchFamily="34" charset="0"/>
              </a:rPr>
              <a:t> – como en la III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 (IV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tuvo RP)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389938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Ayuntamientos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San Luis Potosí 1997-2003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3899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Presidente</a:t>
            </a:r>
            <a:r>
              <a:rPr lang="es-MX" altLang="es-MX" sz="3200">
                <a:latin typeface="Calibri" pitchFamily="34" charset="0"/>
              </a:rPr>
              <a:t>: si nadie obtiene mayoría, pasan los 2 punteros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Asamblea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Nacional</a:t>
            </a:r>
            <a:r>
              <a:rPr lang="es-MX" altLang="es-MX" sz="3200">
                <a:latin typeface="Calibri" pitchFamily="34" charset="0"/>
              </a:rPr>
              <a:t>: si nadie obtiene mayoría, pasan los cands. con &gt;12.5%.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pluralidad basta para ganar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  <p:bldP spid="176134" grpId="0" animBg="1" autoUpdateAnimBg="0"/>
      <p:bldP spid="17613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124936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Duverger: originalmente 4 partidos que se pareaban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1000" y="3870325"/>
            <a:ext cx="8389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Hoy coexisten 3 partidos grandes y 3 chicos: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pcf     verts       </a:t>
            </a:r>
            <a:r>
              <a:rPr lang="es-MX" altLang="es-MX" sz="3200" b="1">
                <a:latin typeface="Calibri" pitchFamily="34" charset="0"/>
              </a:rPr>
              <a:t>PS           UDF           UMP</a:t>
            </a:r>
            <a:r>
              <a:rPr lang="es-MX" altLang="es-MX" sz="3200">
                <a:latin typeface="Calibri" pitchFamily="34" charset="0"/>
              </a:rPr>
              <a:t>            fn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28600" y="2057400"/>
            <a:ext cx="868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 sistema electoral permite descoordinarse en 1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sin demasiado riesgo, ya que partidos afines se apoyan en la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. Aguas... la presidencial de 2002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5486400"/>
            <a:ext cx="8639175" cy="1076325"/>
            <a:chOff x="192" y="3456"/>
            <a:chExt cx="5442" cy="678"/>
          </a:xfrm>
        </p:grpSpPr>
        <p:pic>
          <p:nvPicPr>
            <p:cNvPr id="33799" name="Picture 8" descr="C:\My Documents\My Pictures\lesvert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" y="3456"/>
              <a:ext cx="466" cy="63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9" descr="C:\My Documents\My Pictures\LogoPCF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536"/>
              <a:ext cx="672" cy="49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1" name="Picture 10" descr="C:\My Documents\My Pictures\LogoP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" y="3498"/>
              <a:ext cx="864" cy="63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Picture 11" descr="C:\My Documents\My Pictures\LogoUDF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3497"/>
              <a:ext cx="858" cy="63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3" name="Picture 12" descr="C:\My Documents\My Pictures\LogoUMP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3502"/>
              <a:ext cx="1114" cy="58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4" name="Picture 13" descr="C:\My Documents\My Pictures\FN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504"/>
              <a:ext cx="786" cy="579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utoUpdateAnimBg="0"/>
      <p:bldP spid="285703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Bi-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vs.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multi-partidismo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4819" name="Group 22"/>
          <p:cNvGrpSpPr>
            <a:grpSpLocks/>
          </p:cNvGrpSpPr>
          <p:nvPr/>
        </p:nvGrpSpPr>
        <p:grpSpPr bwMode="auto">
          <a:xfrm>
            <a:off x="152400" y="1412875"/>
            <a:ext cx="8839200" cy="1806575"/>
            <a:chOff x="96" y="890"/>
            <a:chExt cx="5568" cy="1138"/>
          </a:xfrm>
        </p:grpSpPr>
        <p:sp>
          <p:nvSpPr>
            <p:cNvPr id="34831" name="Text Box 3"/>
            <p:cNvSpPr txBox="1">
              <a:spLocks noChangeArrowheads="1"/>
            </p:cNvSpPr>
            <p:nvPr/>
          </p:nvSpPr>
          <p:spPr bwMode="auto">
            <a:xfrm>
              <a:off x="96" y="890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UK: competencia centrípeta sin problemas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32" name="4 Conector recto"/>
            <p:cNvCxnSpPr>
              <a:cxnSpLocks noChangeShapeType="1"/>
            </p:cNvCxnSpPr>
            <p:nvPr/>
          </p:nvCxnSpPr>
          <p:spPr bwMode="auto">
            <a:xfrm>
              <a:off x="930" y="1752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33" name="Text Box 3"/>
            <p:cNvSpPr txBox="1">
              <a:spLocks noChangeArrowheads="1"/>
            </p:cNvSpPr>
            <p:nvPr/>
          </p:nvSpPr>
          <p:spPr bwMode="auto">
            <a:xfrm>
              <a:off x="1837" y="179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Labour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34" name="Text Box 3"/>
            <p:cNvSpPr txBox="1">
              <a:spLocks noChangeArrowheads="1"/>
            </p:cNvSpPr>
            <p:nvPr/>
          </p:nvSpPr>
          <p:spPr bwMode="auto">
            <a:xfrm>
              <a:off x="3050" y="1797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Tories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35" name="8 Conector recto de flecha"/>
            <p:cNvCxnSpPr>
              <a:cxnSpLocks noChangeShapeType="1"/>
            </p:cNvCxnSpPr>
            <p:nvPr/>
          </p:nvCxnSpPr>
          <p:spPr bwMode="auto">
            <a:xfrm>
              <a:off x="2472" y="1933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9 Conector recto de flecha"/>
            <p:cNvCxnSpPr>
              <a:cxnSpLocks noChangeShapeType="1"/>
            </p:cNvCxnSpPr>
            <p:nvPr/>
          </p:nvCxnSpPr>
          <p:spPr bwMode="auto">
            <a:xfrm rot="10800000" flipV="1">
              <a:off x="2925" y="1933"/>
              <a:ext cx="273" cy="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820" name="Group 23"/>
          <p:cNvGrpSpPr>
            <a:grpSpLocks/>
          </p:cNvGrpSpPr>
          <p:nvPr/>
        </p:nvGrpSpPr>
        <p:grpSpPr bwMode="auto">
          <a:xfrm>
            <a:off x="150813" y="4043363"/>
            <a:ext cx="8839200" cy="1595437"/>
            <a:chOff x="95" y="2339"/>
            <a:chExt cx="5568" cy="1005"/>
          </a:xfrm>
        </p:grpSpPr>
        <p:sp>
          <p:nvSpPr>
            <p:cNvPr id="34821" name="Text Box 3"/>
            <p:cNvSpPr txBox="1">
              <a:spLocks noChangeArrowheads="1"/>
            </p:cNvSpPr>
            <p:nvPr/>
          </p:nvSpPr>
          <p:spPr bwMode="auto">
            <a:xfrm>
              <a:off x="95" y="2339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Francia: flancos poblados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22" name="14 Conector recto"/>
            <p:cNvCxnSpPr>
              <a:cxnSpLocks noChangeShapeType="1"/>
            </p:cNvCxnSpPr>
            <p:nvPr/>
          </p:nvCxnSpPr>
          <p:spPr bwMode="auto">
            <a:xfrm>
              <a:off x="930" y="3061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1837" y="310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FF3399"/>
                  </a:solidFill>
                  <a:latin typeface="Calibri" pitchFamily="34" charset="0"/>
                  <a:cs typeface="Arial" charset="0"/>
                </a:rPr>
                <a:t>PS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4" name="Text Box 3"/>
            <p:cNvSpPr txBox="1">
              <a:spLocks noChangeArrowheads="1"/>
            </p:cNvSpPr>
            <p:nvPr/>
          </p:nvSpPr>
          <p:spPr bwMode="auto">
            <a:xfrm>
              <a:off x="2914" y="3107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Gaullistas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5" name="Text Box 3"/>
            <p:cNvSpPr txBox="1">
              <a:spLocks noChangeArrowheads="1"/>
            </p:cNvSpPr>
            <p:nvPr/>
          </p:nvSpPr>
          <p:spPr bwMode="auto">
            <a:xfrm>
              <a:off x="3867" y="3113"/>
              <a:ext cx="9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  <a:cs typeface="Arial" charset="0"/>
                </a:rPr>
                <a:t>FN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6" name="Text Box 3"/>
            <p:cNvSpPr txBox="1">
              <a:spLocks noChangeArrowheads="1"/>
            </p:cNvSpPr>
            <p:nvPr/>
          </p:nvSpPr>
          <p:spPr bwMode="auto">
            <a:xfrm>
              <a:off x="748" y="3113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PC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27" name="23 Conector recto de flecha"/>
            <p:cNvCxnSpPr>
              <a:cxnSpLocks noChangeShapeType="1"/>
            </p:cNvCxnSpPr>
            <p:nvPr/>
          </p:nvCxnSpPr>
          <p:spPr bwMode="auto">
            <a:xfrm>
              <a:off x="2336" y="3219"/>
              <a:ext cx="226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8" name="24 Conector recto de flecha"/>
            <p:cNvCxnSpPr>
              <a:cxnSpLocks noChangeShapeType="1"/>
            </p:cNvCxnSpPr>
            <p:nvPr/>
          </p:nvCxnSpPr>
          <p:spPr bwMode="auto">
            <a:xfrm>
              <a:off x="3758" y="3227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2784" y="3224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1776" y="3216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Continuidad del voto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89025"/>
            <a:ext cx="72247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6800"/>
            <a:ext cx="727075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990600"/>
            <a:ext cx="10515600" cy="5638800"/>
            <a:chOff x="576" y="624"/>
            <a:chExt cx="6624" cy="3552"/>
          </a:xfrm>
        </p:grpSpPr>
        <p:grpSp>
          <p:nvGrpSpPr>
            <p:cNvPr id="35854" name="Group 16"/>
            <p:cNvGrpSpPr>
              <a:grpSpLocks/>
            </p:cNvGrpSpPr>
            <p:nvPr/>
          </p:nvGrpSpPr>
          <p:grpSpPr bwMode="auto">
            <a:xfrm>
              <a:off x="1634" y="624"/>
              <a:ext cx="5566" cy="3552"/>
              <a:chOff x="578" y="672"/>
              <a:chExt cx="5566" cy="3552"/>
            </a:xfrm>
          </p:grpSpPr>
          <p:pic>
            <p:nvPicPr>
              <p:cNvPr id="3585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" y="720"/>
                <a:ext cx="5182" cy="3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7" name="Rectangle 18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35858" name="Rectangle 19"/>
              <p:cNvSpPr>
                <a:spLocks noChangeArrowheads="1"/>
              </p:cNvSpPr>
              <p:nvPr/>
            </p:nvSpPr>
            <p:spPr bwMode="auto">
              <a:xfrm>
                <a:off x="3984" y="672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</p:grpSp>
        <p:sp>
          <p:nvSpPr>
            <p:cNvPr id="35855" name="Rectangle 20"/>
            <p:cNvSpPr>
              <a:spLocks noChangeArrowheads="1"/>
            </p:cNvSpPr>
            <p:nvPr/>
          </p:nvSpPr>
          <p:spPr bwMode="auto">
            <a:xfrm>
              <a:off x="576" y="672"/>
              <a:ext cx="1056" cy="340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133600" y="914400"/>
            <a:ext cx="9144000" cy="5791200"/>
            <a:chOff x="336" y="576"/>
            <a:chExt cx="5760" cy="3648"/>
          </a:xfrm>
        </p:grpSpPr>
        <p:pic>
          <p:nvPicPr>
            <p:cNvPr id="358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5424" cy="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4"/>
            <p:cNvSpPr>
              <a:spLocks noChangeArrowheads="1"/>
            </p:cNvSpPr>
            <p:nvPr/>
          </p:nvSpPr>
          <p:spPr bwMode="auto">
            <a:xfrm>
              <a:off x="3552" y="57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5853" name="Rectangle 25"/>
            <p:cNvSpPr>
              <a:spLocks noChangeArrowheads="1"/>
            </p:cNvSpPr>
            <p:nvPr/>
          </p:nvSpPr>
          <p:spPr bwMode="auto">
            <a:xfrm>
              <a:off x="3696" y="153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971800" y="1771650"/>
            <a:ext cx="3505200" cy="4248150"/>
            <a:chOff x="1872" y="1116"/>
            <a:chExt cx="2208" cy="2676"/>
          </a:xfrm>
        </p:grpSpPr>
        <p:sp>
          <p:nvSpPr>
            <p:cNvPr id="35848" name="Oval 27"/>
            <p:cNvSpPr>
              <a:spLocks noChangeArrowheads="1"/>
            </p:cNvSpPr>
            <p:nvPr/>
          </p:nvSpPr>
          <p:spPr bwMode="auto">
            <a:xfrm rot="-1786654">
              <a:off x="2592" y="2112"/>
              <a:ext cx="1488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49" name="Oval 28"/>
            <p:cNvSpPr>
              <a:spLocks noChangeArrowheads="1"/>
            </p:cNvSpPr>
            <p:nvPr/>
          </p:nvSpPr>
          <p:spPr bwMode="auto">
            <a:xfrm rot="-1786654">
              <a:off x="2688" y="3072"/>
              <a:ext cx="1056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50" name="Oval 29"/>
            <p:cNvSpPr>
              <a:spLocks noChangeArrowheads="1"/>
            </p:cNvSpPr>
            <p:nvPr/>
          </p:nvSpPr>
          <p:spPr bwMode="auto">
            <a:xfrm rot="-4838255">
              <a:off x="1555" y="1433"/>
              <a:ext cx="1464" cy="8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2012 French legislative election - First round - Majority vote (Metropolitan France, communes &amp; departments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765175"/>
            <a:ext cx="59531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junio 2012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6" y="908718"/>
            <a:ext cx="7411968" cy="5616626"/>
          </a:xfrm>
          <a:prstGeom prst="rect">
            <a:avLst/>
          </a:prstGeom>
        </p:spPr>
      </p:pic>
      <p:sp>
        <p:nvSpPr>
          <p:cNvPr id="3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2017</a:t>
            </a:r>
          </a:p>
        </p:txBody>
      </p:sp>
    </p:spTree>
    <p:extLst>
      <p:ext uri="{BB962C8B-B14F-4D97-AF65-F5344CB8AC3E}">
        <p14:creationId xmlns:p14="http://schemas.microsoft.com/office/powerpoint/2010/main" val="36737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1" name="Picture 9" descr="C:\My Documents\My Pictures\europe_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614488"/>
            <a:ext cx="4032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 descr="C:\My Download Files\Fotos\mapa mexico chichuahu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87638"/>
            <a:ext cx="2012950" cy="14001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5638800"/>
            <a:ext cx="3844925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Chihuahua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br>
              <a:rPr lang="en-US" altLang="es-MX" dirty="0">
                <a:latin typeface="Calibri" pitchFamily="34" charset="0"/>
              </a:rPr>
            </a:br>
            <a:r>
              <a:rPr lang="en-US" altLang="es-MX" dirty="0">
                <a:latin typeface="Calibri" pitchFamily="34" charset="0"/>
              </a:rPr>
              <a:t>250,000 km</a:t>
            </a:r>
            <a:r>
              <a:rPr lang="en-US" altLang="es-MX" baseline="30000" dirty="0">
                <a:latin typeface="Calibri" pitchFamily="34" charset="0"/>
              </a:rPr>
              <a:t>2</a:t>
            </a:r>
            <a:r>
              <a:rPr lang="en-US" altLang="es-MX" dirty="0">
                <a:latin typeface="Calibri" pitchFamily="34" charset="0"/>
              </a:rPr>
              <a:t> y 3.5M hab.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495800" y="5673725"/>
            <a:ext cx="4343400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...</a:t>
            </a:r>
            <a:r>
              <a:rPr lang="en-US" altLang="es-MX" dirty="0" err="1">
                <a:latin typeface="Calibri" pitchFamily="34" charset="0"/>
              </a:rPr>
              <a:t>Francia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es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sólo</a:t>
            </a:r>
            <a:r>
              <a:rPr lang="en-US" altLang="es-MX" dirty="0">
                <a:latin typeface="Calibri" pitchFamily="34" charset="0"/>
              </a:rPr>
              <a:t> 2 </a:t>
            </a:r>
            <a:r>
              <a:rPr lang="en-US" altLang="es-MX" dirty="0" err="1">
                <a:latin typeface="Calibri" pitchFamily="34" charset="0"/>
              </a:rPr>
              <a:t>veces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más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grande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pero</a:t>
            </a:r>
            <a:r>
              <a:rPr lang="en-US" altLang="es-MX" dirty="0">
                <a:latin typeface="Calibri" pitchFamily="34" charset="0"/>
              </a:rPr>
              <a:t>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67M hab.</a:t>
            </a:r>
          </a:p>
        </p:txBody>
      </p:sp>
      <p:pic>
        <p:nvPicPr>
          <p:cNvPr id="146438" name="Picture 6" descr="C:\My Download Files\Fotos\france cheese 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098550"/>
            <a:ext cx="4064000" cy="4367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504950" y="304800"/>
            <a:ext cx="5962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 poco de perspectiva...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46440" name="Picture 8" descr="C:\Documents and Settings\emagar.COMUNIDAD_ITAM\My Documents\My Pictures\lancashirech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28850"/>
            <a:ext cx="2854325" cy="2400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animBg="1" autoUpdateAnimBg="0"/>
      <p:bldP spid="14643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Cambios en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33400" y="475615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1960s-70s: predominio gaullista, PCF los sigue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33400" y="5334000"/>
            <a:ext cx="838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Fin 1970s-80s: PS desbanca al PCF, opción de gobierno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Crece la extrema derecha (voto de castigo) mas no en crisis euro</a:t>
            </a:r>
            <a:endParaRPr lang="es-ES" altLang="es-MX">
              <a:latin typeface="Calibri" pitchFamily="34" charset="0"/>
            </a:endParaRPr>
          </a:p>
        </p:txBody>
      </p:sp>
      <p:graphicFrame>
        <p:nvGraphicFramePr>
          <p:cNvPr id="7" name="6 Gráfico"/>
          <p:cNvGraphicFramePr>
            <a:graphicFrameLocks/>
          </p:cNvGraphicFramePr>
          <p:nvPr/>
        </p:nvGraphicFramePr>
        <p:xfrm>
          <a:off x="533400" y="1124744"/>
          <a:ext cx="7927032" cy="36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  <p:bldP spid="234502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elecciones presidenciales en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4064" name="Object 0"/>
          <p:cNvGraphicFramePr>
            <a:graphicFrameLocks noChangeAspect="1"/>
          </p:cNvGraphicFramePr>
          <p:nvPr/>
        </p:nvGraphicFramePr>
        <p:xfrm>
          <a:off x="762000" y="1219200"/>
          <a:ext cx="43942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" name="Worksheet" r:id="rId3" imgW="1562382" imgH="1629164" progId="Excel.Sheet.8">
                  <p:embed/>
                </p:oleObj>
              </mc:Choice>
              <mc:Fallback>
                <p:oleObj name="Worksheet" r:id="rId3" imgW="1562382" imgH="1629164" progId="Excel.Sheet.8">
                  <p:embed/>
                  <p:pic>
                    <p:nvPicPr>
                      <p:cNvPr id="34406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4394200" cy="458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5" name="Object 1"/>
          <p:cNvGraphicFramePr>
            <a:graphicFrameLocks noChangeAspect="1"/>
          </p:cNvGraphicFramePr>
          <p:nvPr/>
        </p:nvGraphicFramePr>
        <p:xfrm>
          <a:off x="5410200" y="1239838"/>
          <a:ext cx="1082675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Hoja de cálculo" r:id="rId5" imgW="381238" imgH="1629013" progId="Excel.Sheet.8">
                  <p:embed/>
                </p:oleObj>
              </mc:Choice>
              <mc:Fallback>
                <p:oleObj name="Hoja de cálculo" r:id="rId5" imgW="381238" imgH="1629013" progId="Excel.Sheet.8">
                  <p:embed/>
                  <p:pic>
                    <p:nvPicPr>
                      <p:cNvPr id="3440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39838"/>
                        <a:ext cx="1082675" cy="4627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6" name="Object 2"/>
          <p:cNvGraphicFramePr>
            <a:graphicFrameLocks noChangeAspect="1"/>
          </p:cNvGraphicFramePr>
          <p:nvPr/>
        </p:nvGraphicFramePr>
        <p:xfrm>
          <a:off x="6765925" y="1233488"/>
          <a:ext cx="10826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Hoja de cálculo" r:id="rId7" imgW="381238" imgH="495538" progId="Excel.Sheet.8">
                  <p:embed/>
                </p:oleObj>
              </mc:Choice>
              <mc:Fallback>
                <p:oleObj name="Hoja de cálculo" r:id="rId7" imgW="381238" imgH="495538" progId="Excel.Sheet.8">
                  <p:embed/>
                  <p:pic>
                    <p:nvPicPr>
                      <p:cNvPr id="344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1233488"/>
                        <a:ext cx="1082675" cy="1406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6769100" y="2133600"/>
            <a:ext cx="1066800" cy="5334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2002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5088" name="Object 1024"/>
          <p:cNvGraphicFramePr>
            <a:graphicFrameLocks noChangeAspect="1"/>
          </p:cNvGraphicFramePr>
          <p:nvPr/>
        </p:nvGraphicFramePr>
        <p:xfrm>
          <a:off x="5689600" y="2146300"/>
          <a:ext cx="622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1" name="Worksheet" r:id="rId3" imgW="381474" imgH="819447" progId="Excel.Sheet.8">
                  <p:embed/>
                </p:oleObj>
              </mc:Choice>
              <mc:Fallback>
                <p:oleObj name="Worksheet" r:id="rId3" imgW="381474" imgH="819447" progId="Excel.Sheet.8">
                  <p:embed/>
                  <p:pic>
                    <p:nvPicPr>
                      <p:cNvPr id="34508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146300"/>
                        <a:ext cx="622300" cy="134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699125" y="2387600"/>
            <a:ext cx="609600" cy="3048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61800" name="Picture 8" descr="C:\My Documents\My Pictures\_1946009_french_elec2_300gr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43000"/>
            <a:ext cx="36718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231900" y="304800"/>
            <a:ext cx="65087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36563" y="1268413"/>
            <a:ext cx="83899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PS y LR celebraron primarias abiertas por vez primera – ¿reacción a crisis?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40964" name="Picture 2" descr="Image result for penelope francois fill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1844675"/>
            <a:ext cx="321151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 descr="Benoît Hamon en 201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005263"/>
            <a:ext cx="2095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33388" y="2424113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Les Républicains: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François</a:t>
            </a:r>
            <a:r>
              <a:rPr lang="es-ES" altLang="es-MX" sz="3200">
                <a:latin typeface="Calibri" pitchFamily="34" charset="0"/>
              </a:rPr>
              <a:t> Fillon derrotó 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Sarkozy y Juppé</a:t>
            </a:r>
            <a:endParaRPr lang="es-MX" altLang="es-MX" sz="3200">
              <a:latin typeface="Calibri" pitchFamily="34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30213" y="4292600"/>
            <a:ext cx="83899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Socialistas: Hollande descartó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contender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Benoît Hamon, socialista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tradicional derrotó a Manuel Valls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3375"/>
            <a:ext cx="61912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C:\Users\emagarm\Documents\Dropbox\data\elecs\france\pollsPres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0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Primer Ministro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Lo nombra el presidente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(no puede destituirlo)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6563" y="2438400"/>
            <a:ext cx="83899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 de la confianza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de la AN (mayoría)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436563" y="3581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Poderes propios (sólo requieren su firma): </a:t>
            </a: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601663" y="4846638"/>
            <a:ext cx="83899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cuenta con recursos para empujar su agenda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legislativa en el pleno (moción de urgencia,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i="1">
                <a:latin typeface="Calibri" pitchFamily="34" charset="0"/>
              </a:rPr>
              <a:t>vote bloqué</a:t>
            </a:r>
            <a:r>
              <a:rPr lang="es-MX" altLang="es-MX" sz="3200">
                <a:latin typeface="Calibri" pitchFamily="34" charset="0"/>
              </a:rPr>
              <a:t>, ...)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81025" y="42211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solicitar revisión de una ley por CC;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5076056" y="1022350"/>
            <a:ext cx="3831216" cy="2478088"/>
            <a:chOff x="5076056" y="1022350"/>
            <a:chExt cx="3831216" cy="2478088"/>
          </a:xfrm>
        </p:grpSpPr>
        <p:sp>
          <p:nvSpPr>
            <p:cNvPr id="45065" name="15 Rectángulo"/>
            <p:cNvSpPr>
              <a:spLocks noChangeArrowheads="1"/>
            </p:cNvSpPr>
            <p:nvPr/>
          </p:nvSpPr>
          <p:spPr bwMode="auto">
            <a:xfrm>
              <a:off x="5076056" y="1022350"/>
              <a:ext cx="3751214" cy="2478088"/>
            </a:xfrm>
            <a:prstGeom prst="rect">
              <a:avLst/>
            </a:prstGeom>
            <a:solidFill>
              <a:srgbClr val="990000"/>
            </a:solidFill>
            <a:ln w="952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45067" name="17 CuadroTexto"/>
            <p:cNvSpPr txBox="1">
              <a:spLocks noChangeArrowheads="1"/>
            </p:cNvSpPr>
            <p:nvPr/>
          </p:nvSpPr>
          <p:spPr bwMode="auto">
            <a:xfrm>
              <a:off x="5148064" y="3038736"/>
              <a:ext cx="3759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 dirty="0" err="1">
                  <a:solidFill>
                    <a:srgbClr val="FFC000"/>
                  </a:solidFill>
                  <a:latin typeface="Arial" charset="0"/>
                  <a:cs typeface="Arial" charset="0"/>
                </a:rPr>
                <a:t>Edouard</a:t>
              </a:r>
              <a:r>
                <a:rPr lang="es-MX" altLang="es-MX" dirty="0">
                  <a:solidFill>
                    <a:srgbClr val="FFC000"/>
                  </a:solidFill>
                  <a:latin typeface="Arial" charset="0"/>
                  <a:cs typeface="Arial" charset="0"/>
                </a:rPr>
                <a:t> </a:t>
              </a:r>
              <a:r>
                <a:rPr lang="es-MX" altLang="es-MX" dirty="0" err="1">
                  <a:solidFill>
                    <a:srgbClr val="FFC000"/>
                  </a:solidFill>
                  <a:latin typeface="Arial" charset="0"/>
                  <a:cs typeface="Arial" charset="0"/>
                </a:rPr>
                <a:t>Philippe</a:t>
              </a:r>
              <a:r>
                <a:rPr lang="es-MX" altLang="es-MX" dirty="0">
                  <a:solidFill>
                    <a:srgbClr val="FFC000"/>
                  </a:solidFill>
                  <a:latin typeface="Arial" charset="0"/>
                  <a:cs typeface="Arial" charset="0"/>
                </a:rPr>
                <a:t> (2017)</a:t>
              </a:r>
            </a:p>
          </p:txBody>
        </p:sp>
        <p:pic>
          <p:nvPicPr>
            <p:cNvPr id="52228" name="Picture 4" descr="Image result for premier ministre franc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095865"/>
              <a:ext cx="3513038" cy="197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utoUpdateAnimBg="0"/>
      <p:bldP spid="162828" grpId="0" autoUpdateAnimBg="0"/>
      <p:bldP spid="162829" grpId="0" autoUpdateAnimBg="0"/>
      <p:bldP spid="162830" grpId="0" autoUpdateAnimBg="0"/>
      <p:bldP spid="16283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447675" y="1828800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vote bloqué </a:t>
            </a:r>
            <a:r>
              <a:rPr lang="es-MX" altLang="es-MX" sz="2800">
                <a:latin typeface="Calibri" pitchFamily="34" charset="0"/>
              </a:rPr>
              <a:t>(44.3) – permite al gobierno seleccionar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artículos y enmiendas de un proyecto de ley, excluir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lo que le disguste, y poner el paquete a votación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todo-o-nada en la AN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436563" y="3868738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le “49.3” </a:t>
            </a:r>
            <a:r>
              <a:rPr lang="es-MX" altLang="es-MX" sz="2800">
                <a:latin typeface="Calibri" pitchFamily="34" charset="0"/>
              </a:rPr>
              <a:t>(o “</a:t>
            </a:r>
            <a:r>
              <a:rPr lang="es-MX" altLang="es-MX" sz="2800" i="1">
                <a:latin typeface="Calibri" pitchFamily="34" charset="0"/>
              </a:rPr>
              <a:t>guillotine</a:t>
            </a:r>
            <a:r>
              <a:rPr lang="es-MX" altLang="es-MX" sz="2800">
                <a:latin typeface="Calibri" pitchFamily="34" charset="0"/>
              </a:rPr>
              <a:t>”) – permite al gobierno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detener el debate y, de no presentarse una moción de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censura en las 24h siguientes, considerar un proyecto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adoptado en la forma designada por el gobierno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8150" y="304800"/>
            <a:ext cx="809625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Herramientas institucionales del </a:t>
            </a:r>
            <a:br>
              <a:rPr lang="es-MX" altLang="es-MX" sz="3600">
                <a:solidFill>
                  <a:schemeClr val="tx2"/>
                </a:solidFill>
                <a:latin typeface="Calibri" pitchFamily="34" charset="0"/>
              </a:rPr>
            </a:b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PM para presionar a su mayoría</a:t>
            </a:r>
            <a:endParaRPr lang="es-ES" altLang="es-MX" sz="36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219200" y="5943600"/>
            <a:ext cx="62484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Uso electoral “</a:t>
            </a:r>
            <a:r>
              <a:rPr lang="es-MX" altLang="es-MX" i="1">
                <a:latin typeface="Calibri" pitchFamily="34" charset="0"/>
              </a:rPr>
              <a:t>position-taking”</a:t>
            </a:r>
            <a:r>
              <a:rPr lang="es-MX" altLang="es-MX">
                <a:latin typeface="Calibri" pitchFamily="34" charset="0"/>
              </a:rPr>
              <a:t> del 49.3 (Huber)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autoUpdateAnimBg="0"/>
      <p:bldP spid="163843" grpId="0" autoUpdateAnimBg="0"/>
      <p:bldP spid="163845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61950" y="304800"/>
            <a:ext cx="824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Poderes compartidos por Presidente y PM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436563" y="1371600"/>
            <a:ext cx="83899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Vaguedad constitucional: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art.21: PM dirije la acción del gobierno.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Formalmente “gob.”= consejo de ministros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art.9: Pdte preside el consejo de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814888" y="1046163"/>
            <a:ext cx="41148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¿qué pasa si Pdte y PM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son de partidos distintos?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3" y="34290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Requieren ambas firmas: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581025" y="39624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Nombramiento de los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581025" y="4495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Decretos de ejecución de leyes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595313" y="5029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Enviar iniciativas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581025" y="5592763"/>
            <a:ext cx="7800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(4) Emitir decretos-ley (con validez caduca)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nimBg="1" autoUpdateAnimBg="0"/>
      <p:bldP spid="168965" grpId="0" autoUpdateAnimBg="0"/>
      <p:bldP spid="168966" grpId="0" autoUpdateAnimBg="0"/>
      <p:bldP spid="168967" grpId="0" autoUpdateAnimBg="0"/>
      <p:bldP spid="168968" grpId="0" autoUpdateAnimBg="0"/>
      <p:bldP spid="168969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50" name="Picture 14" descr="C:\My Documents\My Pictures\ass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4010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971550" y="304800"/>
            <a:ext cx="702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Asamblea Nacional (Palais Bourbon)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7945" name="Text Box 9"/>
          <p:cNvSpPr txBox="1">
            <a:spLocks noChangeArrowheads="1"/>
          </p:cNvSpPr>
          <p:nvPr/>
        </p:nvSpPr>
        <p:spPr bwMode="auto">
          <a:xfrm>
            <a:off x="436563" y="13716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577 miembros electos en dist. uninominales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6" name="Text Box 10"/>
          <p:cNvSpPr txBox="1">
            <a:spLocks noChangeArrowheads="1"/>
          </p:cNvSpPr>
          <p:nvPr/>
        </p:nvSpPr>
        <p:spPr bwMode="auto">
          <a:xfrm>
            <a:off x="436563" y="1981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Sistema de mayoría en 2 vueltas (</a:t>
            </a:r>
            <a:r>
              <a:rPr lang="es-MX" altLang="es-MX" sz="2800">
                <a:latin typeface="Calibri" pitchFamily="34" charset="0"/>
              </a:rPr>
              <a:t>RP 85-7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436563" y="2667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Electos cada 5 años (o antes si AN es disuelta)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con posibilidad de reelección indefinida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436563" y="39163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Co-legislan con el Senado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436563" y="47545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Pueden censurar al gob.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67951" name="Picture 15" descr="C:\My Documents\My Pictures\asna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08388"/>
            <a:ext cx="35814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Instituciones del Reino de Francia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Corona co-gobernaba con los </a:t>
            </a:r>
            <a:r>
              <a:rPr lang="en-US" altLang="es-MX" sz="2800" b="1">
                <a:latin typeface="Calibri" pitchFamily="34" charset="0"/>
              </a:rPr>
              <a:t>Estados Generales</a:t>
            </a:r>
            <a:endParaRPr lang="en-U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752600"/>
            <a:ext cx="7620000" cy="3124200"/>
            <a:chOff x="528" y="1392"/>
            <a:chExt cx="4800" cy="1968"/>
          </a:xfrm>
        </p:grpSpPr>
        <p:sp>
          <p:nvSpPr>
            <p:cNvPr id="6153" name="Text Box 5"/>
            <p:cNvSpPr txBox="1">
              <a:spLocks noChangeArrowheads="1"/>
            </p:cNvSpPr>
            <p:nvPr/>
          </p:nvSpPr>
          <p:spPr bwMode="auto">
            <a:xfrm>
              <a:off x="528" y="1392"/>
              <a:ext cx="4800" cy="61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Primer estado: </a:t>
              </a:r>
              <a:r>
                <a:rPr lang="en-US" altLang="es-MX" sz="2800" b="1">
                  <a:latin typeface="Calibri" pitchFamily="34" charset="0"/>
                </a:rPr>
                <a:t>clero. </a:t>
              </a:r>
              <a:r>
                <a:rPr lang="en-US" altLang="es-MX" sz="2800">
                  <a:latin typeface="Calibri" pitchFamily="34" charset="0"/>
                </a:rPr>
                <a:t>Rey elegía representantes del alto clero y parroquias.</a:t>
              </a:r>
            </a:p>
          </p:txBody>
        </p:sp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528" y="2064"/>
              <a:ext cx="4800" cy="6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Segundo estado: </a:t>
              </a:r>
              <a:r>
                <a:rPr lang="en-US" altLang="es-MX" sz="2800" b="1">
                  <a:latin typeface="Calibri" pitchFamily="34" charset="0"/>
                </a:rPr>
                <a:t>nobleza. </a:t>
              </a:r>
              <a:r>
                <a:rPr lang="en-US" altLang="es-MX" sz="2800">
                  <a:latin typeface="Calibri" pitchFamily="34" charset="0"/>
                </a:rPr>
                <a:t>Rey convocaba entre las familias de sangre azul</a:t>
              </a:r>
            </a:p>
          </p:txBody>
        </p:sp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528" y="2746"/>
              <a:ext cx="4800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Tercer estado: </a:t>
              </a:r>
              <a:r>
                <a:rPr lang="en-US" altLang="es-MX" sz="2800" b="1">
                  <a:latin typeface="Calibri" pitchFamily="34" charset="0"/>
                </a:rPr>
                <a:t>los burgueses</a:t>
              </a:r>
              <a:r>
                <a:rPr lang="en-US" altLang="es-MX" sz="2800">
                  <a:latin typeface="Calibri" pitchFamily="34" charset="0"/>
                </a:rPr>
                <a:t>. “Bonnes villes” elegían a sus representates (campesinado fuera)</a:t>
              </a:r>
            </a:p>
          </p:txBody>
        </p:sp>
      </p:grp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838200" y="4981575"/>
            <a:ext cx="7620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i="1">
                <a:latin typeface="Calibri" pitchFamily="34" charset="0"/>
              </a:rPr>
              <a:t>Apportionment</a:t>
            </a:r>
            <a:r>
              <a:rPr lang="en-US" altLang="es-MX" sz="2800">
                <a:latin typeface="Calibri" pitchFamily="34" charset="0"/>
              </a:rPr>
              <a:t> por tercios, voto secuencial. </a:t>
            </a:r>
            <a:br>
              <a:rPr lang="en-US" altLang="es-MX" sz="2800">
                <a:latin typeface="Calibri" pitchFamily="34" charset="0"/>
              </a:rPr>
            </a:br>
            <a:r>
              <a:rPr lang="en-US" altLang="es-MX" sz="2800">
                <a:latin typeface="Calibri" pitchFamily="34" charset="0"/>
              </a:rPr>
              <a:t>Repres. estamental vs. territorial (Ertman): Aquélla no pudo impedir la “corona imperial” como ésta.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" y="949325"/>
            <a:ext cx="8229600" cy="4038600"/>
            <a:chOff x="288" y="544"/>
            <a:chExt cx="5184" cy="2928"/>
          </a:xfrm>
        </p:grpSpPr>
        <p:sp>
          <p:nvSpPr>
            <p:cNvPr id="6151" name="Rectangle 12"/>
            <p:cNvSpPr>
              <a:spLocks noChangeArrowheads="1"/>
            </p:cNvSpPr>
            <p:nvPr/>
          </p:nvSpPr>
          <p:spPr bwMode="auto">
            <a:xfrm>
              <a:off x="288" y="544"/>
              <a:ext cx="5184" cy="292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615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86"/>
              <a:ext cx="4224" cy="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108700" y="3981450"/>
            <a:ext cx="2578100" cy="381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096000" y="3962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0" y="3200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6096000" y="25146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8600" y="1828800"/>
          <a:ext cx="84201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3" name="Hoja de cálculo" r:id="rId3" imgW="5905767" imgH="1609916" progId="Excel.Sheet.8">
                  <p:embed/>
                </p:oleObj>
              </mc:Choice>
              <mc:Fallback>
                <p:oleObj name="Hoja de cálculo" r:id="rId3" imgW="5905767" imgH="1609916" progId="Excel.Sheet.8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4201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304800"/>
            <a:ext cx="78930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Arial" charset="0"/>
                <a:cs typeface="Arial" charset="0"/>
              </a:rPr>
              <a:t>Las elecciones para la AN, 1981-2002</a:t>
            </a:r>
            <a:endParaRPr lang="es-ES" altLang="es-MX" sz="32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2641600" y="2184400"/>
            <a:ext cx="1193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3805238" y="2581275"/>
            <a:ext cx="1193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549900" y="2565400"/>
            <a:ext cx="558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549900" y="28956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3273425" y="2882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4387850" y="32512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3273425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5568950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4378325" y="39878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1787525" y="5562600"/>
            <a:ext cx="5416550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Arial" charset="0"/>
                <a:cs typeface="Arial" charset="0"/>
              </a:rPr>
              <a:t>Instancias de </a:t>
            </a:r>
            <a:r>
              <a:rPr lang="es-MX" altLang="es-MX" sz="3200" i="1">
                <a:latin typeface="Arial" charset="0"/>
                <a:cs typeface="Arial" charset="0"/>
              </a:rPr>
              <a:t>cohabitation</a:t>
            </a:r>
            <a:endParaRPr lang="es-ES" altLang="es-MX" sz="3200" i="1">
              <a:latin typeface="Arial" charset="0"/>
              <a:cs typeface="Arial" charset="0"/>
            </a:endParaRP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4381500" y="43434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nimBg="1"/>
      <p:bldP spid="169988" grpId="0" animBg="1"/>
      <p:bldP spid="169989" grpId="0" animBg="1"/>
      <p:bldP spid="169992" grpId="0" animBg="1"/>
      <p:bldP spid="169993" grpId="0" animBg="1"/>
      <p:bldP spid="169994" grpId="0" animBg="1"/>
      <p:bldP spid="169995" grpId="0" animBg="1"/>
      <p:bldP spid="169996" grpId="0" animBg="1"/>
      <p:bldP spid="169997" grpId="0" animBg="1"/>
      <p:bldP spid="169998" grpId="0" animBg="1"/>
      <p:bldP spid="169999" grpId="0" animBg="1"/>
      <p:bldP spid="170000" grpId="0" animBg="1"/>
      <p:bldP spid="170001" grpId="0" animBg="1" autoUpdateAnimBg="0"/>
      <p:bldP spid="17000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senado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Lijphart: en Francia  hay bicameralismo </a:t>
            </a:r>
            <a:r>
              <a:rPr lang="es-MX" altLang="es-MX" sz="3200" i="1">
                <a:latin typeface="Calibri" pitchFamily="34" charset="0"/>
              </a:rPr>
              <a:t>incongruente</a:t>
            </a:r>
            <a:r>
              <a:rPr lang="es-MX" altLang="es-MX" sz="3200">
                <a:latin typeface="Calibri" pitchFamily="34" charset="0"/>
              </a:rPr>
              <a:t> pero muy </a:t>
            </a:r>
            <a:r>
              <a:rPr lang="es-MX" altLang="es-MX" sz="3200" i="1">
                <a:latin typeface="Calibri" pitchFamily="34" charset="0"/>
              </a:rPr>
              <a:t>asimétrico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533400" y="2438400"/>
            <a:ext cx="8077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Los Diputados electos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directamente</a:t>
            </a:r>
            <a:r>
              <a:rPr lang="es-MX" altLang="es-MX" sz="2800">
                <a:latin typeface="Calibri" pitchFamily="34" charset="0"/>
              </a:rPr>
              <a:t>, los 316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Senadores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indirectamente</a:t>
            </a:r>
            <a:r>
              <a:rPr lang="es-MX" altLang="es-MX" sz="2800">
                <a:latin typeface="Calibri" pitchFamily="34" charset="0"/>
              </a:rPr>
              <a:t> por un gigantesco </a:t>
            </a:r>
            <a:r>
              <a:rPr lang="es-MX" altLang="es-MX" sz="2800" b="1">
                <a:latin typeface="Calibri" pitchFamily="34" charset="0"/>
              </a:rPr>
              <a:t>colegio </a:t>
            </a:r>
            <a:br>
              <a:rPr lang="es-MX" altLang="es-MX" sz="2800" b="1">
                <a:latin typeface="Calibri" pitchFamily="34" charset="0"/>
              </a:rPr>
            </a:br>
            <a:r>
              <a:rPr lang="es-MX" altLang="es-MX" sz="2800" b="1">
                <a:latin typeface="Calibri" pitchFamily="34" charset="0"/>
              </a:rPr>
              <a:t>   electoral</a:t>
            </a:r>
            <a:r>
              <a:rPr lang="es-MX" altLang="es-MX" sz="2800">
                <a:latin typeface="Calibri" pitchFamily="34" charset="0"/>
              </a:rPr>
              <a:t> compuesto por Diputados más 100mil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Consejeros Municipales de cada Comuna. Duran 9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años, se eligen por tercios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33400" y="4876800"/>
            <a:ext cx="8077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La legislación requiere aprobación senatorial, pero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basta el voto de la mayoría de la AN para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superar el veto del Senado...  Pero nadie quiere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oponerse mucho a los campesinos, paros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1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292725" y="4246563"/>
            <a:ext cx="457200" cy="3810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818188" y="4094163"/>
            <a:ext cx="338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777777"/>
                </a:solidFill>
                <a:latin typeface="Calibri" pitchFamily="34" charset="0"/>
              </a:rPr>
              <a:t>Malaportionment: </a:t>
            </a:r>
            <a:r>
              <a:rPr lang="en-US" altLang="es-MX" sz="2000">
                <a:solidFill>
                  <a:srgbClr val="777777"/>
                </a:solidFill>
                <a:latin typeface="Calibri" pitchFamily="34" charset="0"/>
              </a:rPr>
              <a:t>son más las comunas chicas que grandes</a:t>
            </a:r>
          </a:p>
        </p:txBody>
      </p:sp>
      <p:sp>
        <p:nvSpPr>
          <p:cNvPr id="145423" name="AutoShape 1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297613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6559550" y="6316663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siguiente...</a:t>
            </a:r>
            <a:endParaRPr lang="en-US" altLang="es-MX">
              <a:latin typeface="Calibri" pitchFamily="34" charset="0"/>
            </a:endParaRPr>
          </a:p>
        </p:txBody>
      </p:sp>
      <p:pic>
        <p:nvPicPr>
          <p:cNvPr id="145425" name="Picture 17" descr="C:\Documents and Settings\emagar\Mis documentos\Mis imágenes\jose-b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28067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  <p:bldP spid="145420" grpId="0" autoUpdateAnimBg="0"/>
      <p:bldP spid="145421" grpId="0" animBg="1"/>
      <p:bldP spid="145422" grpId="0" autoUpdateAnimBg="0"/>
      <p:bldP spid="145423" grpId="0" animBg="1"/>
      <p:bldP spid="145424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65575" y="2971800"/>
            <a:ext cx="11811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5146675" y="29718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6289675" y="2971800"/>
            <a:ext cx="23622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585075" y="4343400"/>
            <a:ext cx="10668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442075" y="43434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65575" y="4343400"/>
            <a:ext cx="24765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059238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25.7%</a:t>
            </a:r>
          </a:p>
        </p:txBody>
      </p:sp>
      <p:sp>
        <p:nvSpPr>
          <p:cNvPr id="165910" name="Text Box 22"/>
          <p:cNvSpPr txBox="1">
            <a:spLocks noChangeArrowheads="1"/>
          </p:cNvSpPr>
          <p:nvPr/>
        </p:nvSpPr>
        <p:spPr bwMode="auto">
          <a:xfrm>
            <a:off x="52990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24%</a:t>
            </a:r>
          </a:p>
        </p:txBody>
      </p:sp>
      <p:sp>
        <p:nvSpPr>
          <p:cNvPr id="165911" name="Text Box 23"/>
          <p:cNvSpPr txBox="1">
            <a:spLocks noChangeArrowheads="1"/>
          </p:cNvSpPr>
          <p:nvPr/>
        </p:nvSpPr>
        <p:spPr bwMode="auto">
          <a:xfrm>
            <a:off x="69754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50.3%</a:t>
            </a:r>
          </a:p>
        </p:txBody>
      </p:sp>
      <p:sp>
        <p:nvSpPr>
          <p:cNvPr id="165912" name="Text Box 24"/>
          <p:cNvSpPr txBox="1">
            <a:spLocks noChangeArrowheads="1"/>
          </p:cNvSpPr>
          <p:nvPr/>
        </p:nvSpPr>
        <p:spPr bwMode="auto">
          <a:xfrm>
            <a:off x="7620000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21.5%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5182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25.5%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47656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53%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04800" y="3200400"/>
            <a:ext cx="350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Importancia demográfica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de la pob. total)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0" y="4592638"/>
            <a:ext cx="412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Peso electoral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electores del colegio)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35814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chicas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(menos de 1,500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65532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grandes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(más de </a:t>
            </a:r>
            <a:br>
              <a:rPr lang="en-US" altLang="es-MX" sz="16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10,000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419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>
            <a:off x="7467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1" name="Text Box 33"/>
          <p:cNvSpPr txBox="1">
            <a:spLocks noChangeArrowheads="1"/>
          </p:cNvSpPr>
          <p:nvPr/>
        </p:nvSpPr>
        <p:spPr bwMode="auto">
          <a:xfrm>
            <a:off x="5229225" y="1655763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medias</a:t>
            </a:r>
            <a:br>
              <a:rPr lang="en-US" altLang="es-MX" sz="2000" b="1">
                <a:latin typeface="Calibri" pitchFamily="34" charset="0"/>
              </a:rPr>
            </a:b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>
            <a:off x="5715000" y="2209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22" name="Text Box 3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colegio electoral senatorial de 1958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381000" y="6019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Fuente: Duverger, </a:t>
            </a:r>
            <a:r>
              <a:rPr lang="es-MX" altLang="es-MX" i="1">
                <a:latin typeface="Calibri" pitchFamily="34" charset="0"/>
              </a:rPr>
              <a:t>La Cinquième République </a:t>
            </a:r>
            <a:r>
              <a:rPr lang="es-MX" altLang="es-MX">
                <a:latin typeface="Calibri" pitchFamily="34" charset="0"/>
              </a:rPr>
              <a:t>(1959)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65925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975100" y="4356100"/>
            <a:ext cx="2438400" cy="1371600"/>
            <a:chOff x="528" y="864"/>
            <a:chExt cx="1536" cy="864"/>
          </a:xfrm>
        </p:grpSpPr>
        <p:sp>
          <p:nvSpPr>
            <p:cNvPr id="51226" name="Rectangle 45"/>
            <p:cNvSpPr>
              <a:spLocks noChangeArrowheads="1"/>
            </p:cNvSpPr>
            <p:nvPr/>
          </p:nvSpPr>
          <p:spPr bwMode="auto">
            <a:xfrm>
              <a:off x="528" y="864"/>
              <a:ext cx="1536" cy="86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sp>
          <p:nvSpPr>
            <p:cNvPr id="51227" name="Text Box 44"/>
            <p:cNvSpPr txBox="1">
              <a:spLocks noChangeArrowheads="1"/>
            </p:cNvSpPr>
            <p:nvPr/>
          </p:nvSpPr>
          <p:spPr bwMode="auto">
            <a:xfrm>
              <a:off x="560" y="1018"/>
              <a:ext cx="14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La </a:t>
              </a:r>
              <a:b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“cámara verde”...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nimBg="1"/>
      <p:bldP spid="165891" grpId="0" animBg="1"/>
      <p:bldP spid="165892" grpId="0" animBg="1"/>
      <p:bldP spid="165893" grpId="0" animBg="1"/>
      <p:bldP spid="165894" grpId="0" animBg="1"/>
      <p:bldP spid="165895" grpId="0" animBg="1"/>
      <p:bldP spid="165909" grpId="0" autoUpdateAnimBg="0"/>
      <p:bldP spid="165910" grpId="0" autoUpdateAnimBg="0"/>
      <p:bldP spid="165911" grpId="0" autoUpdateAnimBg="0"/>
      <p:bldP spid="165912" grpId="0" autoUpdateAnimBg="0"/>
      <p:bldP spid="165913" grpId="0" autoUpdateAnimBg="0"/>
      <p:bldP spid="165914" grpId="0" autoUpdateAnimBg="0"/>
      <p:bldP spid="165915" grpId="0" autoUpdateAnimBg="0"/>
      <p:bldP spid="165916" grpId="0" autoUpdateAnimBg="0"/>
      <p:bldP spid="165917" grpId="0" autoUpdateAnimBg="0"/>
      <p:bldP spid="165918" grpId="0" autoUpdateAnimBg="0"/>
      <p:bldP spid="165919" grpId="0" animBg="1"/>
      <p:bldP spid="165920" grpId="0" animBg="1"/>
      <p:bldP spid="165921" grpId="0" autoUpdateAnimBg="0"/>
      <p:bldP spid="165922" grpId="0" animBg="1"/>
      <p:bldP spid="165924" grpId="0" autoUpdateAnimBg="0"/>
      <p:bldP spid="1659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consejo constitucional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Califica elecciones francesas y avala (a petición)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la constitucionalidad de los proyectos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449263" y="2438400"/>
            <a:ext cx="83899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9 miembros nombrados x 9 años (</a:t>
            </a:r>
            <a:r>
              <a:rPr lang="es-MX" altLang="es-MX" sz="2800">
                <a:latin typeface="Calibri" pitchFamily="34" charset="0"/>
              </a:rPr>
              <a:t>sin reelección</a:t>
            </a:r>
            <a:r>
              <a:rPr lang="es-MX" altLang="es-MX" sz="3200">
                <a:latin typeface="Calibri" pitchFamily="34" charset="0"/>
              </a:rPr>
              <a:t>),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3 c/3 años (IFE…):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República (que también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elije al presidente del CC)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777777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AN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del Senado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así como los ex-Presidentes de la República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ic\Desktop\BBve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641350"/>
            <a:ext cx="853757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My Download Files\Fotos\decolo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04950"/>
            <a:ext cx="7524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La descolonización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178184" name="AutoShape 8"/>
          <p:cNvSpPr>
            <a:spLocks noChangeArrowheads="1"/>
          </p:cNvSpPr>
          <p:nvPr/>
        </p:nvSpPr>
        <p:spPr bwMode="auto">
          <a:xfrm>
            <a:off x="381000" y="5257800"/>
            <a:ext cx="1676400" cy="457200"/>
          </a:xfrm>
          <a:prstGeom prst="wedgeRectCallout">
            <a:avLst>
              <a:gd name="adj1" fmla="val 59375"/>
              <a:gd name="adj2" fmla="val -15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Brazzaville 1944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>
            <a:off x="7543800" y="37338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2GM: Japón</a:t>
            </a:r>
            <a:br>
              <a:rPr lang="en-US" altLang="es-MX" sz="1800"/>
            </a:br>
            <a:r>
              <a:rPr lang="en-US" altLang="es-MX" sz="1800"/>
              <a:t>ocupa SEA</a:t>
            </a:r>
          </a:p>
        </p:txBody>
      </p:sp>
      <p:sp>
        <p:nvSpPr>
          <p:cNvPr id="178186" name="AutoShape 10"/>
          <p:cNvSpPr>
            <a:spLocks noChangeArrowheads="1"/>
          </p:cNvSpPr>
          <p:nvPr/>
        </p:nvSpPr>
        <p:spPr bwMode="auto">
          <a:xfrm>
            <a:off x="5867400" y="1600200"/>
            <a:ext cx="1371600" cy="609600"/>
          </a:xfrm>
          <a:prstGeom prst="wedgeRectCallout">
            <a:avLst>
              <a:gd name="adj1" fmla="val -579"/>
              <a:gd name="adj2" fmla="val 2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Rev. China</a:t>
            </a:r>
            <a:br>
              <a:rPr lang="en-US" altLang="es-MX" sz="1800"/>
            </a:br>
            <a:r>
              <a:rPr lang="en-US" altLang="es-MX" sz="1800"/>
              <a:t>1949</a:t>
            </a:r>
          </a:p>
        </p:txBody>
      </p:sp>
      <p:sp>
        <p:nvSpPr>
          <p:cNvPr id="178187" name="AutoShape 11"/>
          <p:cNvSpPr>
            <a:spLocks noChangeArrowheads="1"/>
          </p:cNvSpPr>
          <p:nvPr/>
        </p:nvSpPr>
        <p:spPr bwMode="auto">
          <a:xfrm>
            <a:off x="6324600" y="48006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1946-54: </a:t>
            </a:r>
            <a:br>
              <a:rPr lang="en-US" altLang="es-MX" sz="1800"/>
            </a:br>
            <a:r>
              <a:rPr lang="en-US" altLang="es-MX" sz="1800"/>
              <a:t>gu. Indochina</a:t>
            </a:r>
          </a:p>
        </p:txBody>
      </p:sp>
      <p:sp>
        <p:nvSpPr>
          <p:cNvPr id="178188" name="AutoShape 12"/>
          <p:cNvSpPr>
            <a:spLocks noChangeArrowheads="1"/>
          </p:cNvSpPr>
          <p:nvPr/>
        </p:nvSpPr>
        <p:spPr bwMode="auto">
          <a:xfrm>
            <a:off x="1981200" y="3429000"/>
            <a:ext cx="1371600" cy="609600"/>
          </a:xfrm>
          <a:prstGeom prst="wedgeRectCallout">
            <a:avLst>
              <a:gd name="adj1" fmla="val -68750"/>
              <a:gd name="adj2" fmla="val -60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1954-62: </a:t>
            </a:r>
            <a:br>
              <a:rPr lang="en-US" altLang="es-MX" sz="1800"/>
            </a:br>
            <a:r>
              <a:rPr lang="en-US" altLang="es-MX" sz="1800"/>
              <a:t>gu. Argelia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2209800" y="5791200"/>
            <a:ext cx="4924425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/>
              <a:t>1950s y 60s: Las colonias se independizan de sus metrópolis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 autoUpdateAnimBg="0"/>
      <p:bldP spid="178185" grpId="0" animBg="1" autoUpdateAnimBg="0"/>
      <p:bldP spid="178186" grpId="0" animBg="1" autoUpdateAnimBg="0"/>
      <p:bldP spid="178187" grpId="0" animBg="1" autoUpdateAnimBg="0"/>
      <p:bldP spid="178188" grpId="0" animBg="1" autoUpdateAnimBg="0"/>
      <p:bldP spid="178189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84450" y="304800"/>
            <a:ext cx="3968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Una nación latina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55299" name="Picture 5" descr="C:\Documents and Settings\emagar\Mis documentos\Mis imágenes\imperio 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775"/>
            <a:ext cx="7848600" cy="6397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35585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Hacia el absolutismo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638" y="1187450"/>
            <a:ext cx="85137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Pacto defensivo contra GB requería de $$$;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recaudar era una facultad de los señoríos locales 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01638" y="2330450"/>
            <a:ext cx="87423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Centralizar recaudación aumentaría la eficiencia del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 sistema...  pero atentaría contra el equilibrio feudal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401638" y="3429000"/>
            <a:ext cx="87423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Louis XI (1461-83) contravino </a:t>
            </a:r>
            <a:r>
              <a:rPr lang="es-MX" altLang="es-MX" sz="2800" i="1" dirty="0" err="1">
                <a:latin typeface="Calibri" pitchFamily="34" charset="0"/>
              </a:rPr>
              <a:t>Etats</a:t>
            </a:r>
            <a:r>
              <a:rPr lang="es-MX" altLang="es-MX" sz="2800" i="1" dirty="0">
                <a:latin typeface="Calibri" pitchFamily="34" charset="0"/>
              </a:rPr>
              <a:t> </a:t>
            </a:r>
            <a:r>
              <a:rPr lang="es-MX" altLang="es-MX" sz="2800" i="1" dirty="0" err="1">
                <a:latin typeface="Calibri" pitchFamily="34" charset="0"/>
              </a:rPr>
              <a:t>Généraux</a:t>
            </a:r>
            <a:r>
              <a:rPr lang="es-MX" altLang="es-MX" sz="2800" dirty="0">
                <a:latin typeface="Calibri" pitchFamily="34" charset="0"/>
              </a:rPr>
              <a:t> e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inició organización de una burocracia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real capaz de recaudar directamente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1638" y="502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Richelieu (1624-42) consolidó aparato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administrativo. </a:t>
            </a:r>
            <a:r>
              <a:rPr lang="es-MX" altLang="es-MX" sz="2800" i="1">
                <a:latin typeface="Calibri" pitchFamily="34" charset="0"/>
              </a:rPr>
              <a:t>La Fronde</a:t>
            </a:r>
            <a:r>
              <a:rPr lang="es-MX" altLang="es-MX" sz="2800">
                <a:latin typeface="Calibri" pitchFamily="34" charset="0"/>
              </a:rPr>
              <a:t>, 1648-50...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Carlos I de Inglaterra ejecutado en 49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29425" y="4114800"/>
            <a:ext cx="1981200" cy="2438400"/>
            <a:chOff x="4224" y="2592"/>
            <a:chExt cx="1248" cy="1536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4224" y="2592"/>
              <a:ext cx="1248" cy="153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7177" name="Picture 7" descr="C:\Documents and Settings\emagar\Mis documentos\Mis imágenes\richelieu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" y="2662"/>
              <a:ext cx="1134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  <p:bldP spid="135173" grpId="0" autoUpdateAnimBg="0"/>
      <p:bldP spid="13517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980728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Inglaterra:		local		=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Alemania:		local		&gt;&gt;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Francia:		local		&lt;&lt;	nacional</a:t>
            </a:r>
          </a:p>
        </p:txBody>
      </p:sp>
    </p:spTree>
    <p:extLst>
      <p:ext uri="{BB962C8B-B14F-4D97-AF65-F5344CB8AC3E}">
        <p14:creationId xmlns:p14="http://schemas.microsoft.com/office/powerpoint/2010/main" val="289849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3117850" y="304800"/>
            <a:ext cx="2901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Rey Sol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401638" y="11874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Puso en marcha el aparato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administrativo que heredó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5334000" y="1219200"/>
            <a:ext cx="3429000" cy="4876800"/>
            <a:chOff x="3264" y="912"/>
            <a:chExt cx="2160" cy="3072"/>
          </a:xfrm>
        </p:grpSpPr>
        <p:sp>
          <p:nvSpPr>
            <p:cNvPr id="8202" name="Rectangle 1030"/>
            <p:cNvSpPr>
              <a:spLocks noChangeArrowheads="1"/>
            </p:cNvSpPr>
            <p:nvPr/>
          </p:nvSpPr>
          <p:spPr bwMode="auto">
            <a:xfrm>
              <a:off x="3264" y="912"/>
              <a:ext cx="2112" cy="3072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8203" name="Picture 1027" descr="C:\My Download Files\01\Louis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" y="1026"/>
              <a:ext cx="1862" cy="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Text Box 1029"/>
            <p:cNvSpPr txBox="1">
              <a:spLocks noChangeArrowheads="1"/>
            </p:cNvSpPr>
            <p:nvPr/>
          </p:nvSpPr>
          <p:spPr bwMode="auto">
            <a:xfrm>
              <a:off x="3264" y="3696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rgbClr val="FFCC66"/>
                  </a:solidFill>
                  <a:latin typeface="Calibri" pitchFamily="34" charset="0"/>
                </a:rPr>
                <a:t>Louis XIV (rey de 1661-1715)</a:t>
              </a:r>
              <a:endParaRPr lang="es-ES" altLang="es-MX" sz="2000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7224" name="Text Box 1032"/>
          <p:cNvSpPr txBox="1">
            <a:spLocks noChangeArrowheads="1"/>
          </p:cNvSpPr>
          <p:nvPr/>
        </p:nvSpPr>
        <p:spPr bwMode="auto">
          <a:xfrm>
            <a:off x="401638" y="21780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Redujo nobleza al papel </a:t>
            </a:r>
            <a:r>
              <a:rPr lang="es-MX" altLang="es-MX" sz="2800" i="1">
                <a:latin typeface="Calibri" pitchFamily="34" charset="0"/>
              </a:rPr>
              <a:t>de</a:t>
            </a: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robe</a:t>
            </a:r>
            <a:r>
              <a:rPr lang="es-MX" altLang="es-MX" sz="2800">
                <a:latin typeface="Calibri" pitchFamily="34" charset="0"/>
              </a:rPr>
              <a:t> y no más </a:t>
            </a:r>
            <a:r>
              <a:rPr lang="es-MX" altLang="es-MX" sz="2800" i="1">
                <a:latin typeface="Calibri" pitchFamily="34" charset="0"/>
              </a:rPr>
              <a:t>d’épée</a:t>
            </a:r>
            <a:r>
              <a:rPr lang="es-MX" altLang="es-MX" sz="2800">
                <a:latin typeface="Calibri" pitchFamily="34" charset="0"/>
              </a:rPr>
              <a:t>. Versailles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7225" name="Text Box 1033"/>
          <p:cNvSpPr txBox="1">
            <a:spLocks noChangeArrowheads="1"/>
          </p:cNvSpPr>
          <p:nvPr/>
        </p:nvSpPr>
        <p:spPr bwMode="auto">
          <a:xfrm>
            <a:off x="401638" y="3133725"/>
            <a:ext cx="48561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Guerra continua, impuso 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Francia como la gran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potencia europea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7226" name="Text Box 1034"/>
          <p:cNvSpPr txBox="1">
            <a:spLocks noChangeArrowheads="1"/>
          </p:cNvSpPr>
          <p:nvPr/>
        </p:nvSpPr>
        <p:spPr bwMode="auto">
          <a:xfrm>
            <a:off x="401638" y="4570413"/>
            <a:ext cx="48561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Esplendor de la cultura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francesa, modelo en demás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cortes (p.ej. Prusia)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4887F75-33A3-4608-B3FC-7DD27E66C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468" y="4117707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 dirty="0" err="1">
                <a:latin typeface="Calibri"/>
                <a:cs typeface="Calibri"/>
              </a:rPr>
              <a:t>expansión</a:t>
            </a:r>
            <a:r>
              <a:rPr lang="en-US" altLang="es-MX" sz="1800" dirty="0">
                <a:latin typeface="Calibri"/>
                <a:cs typeface="Calibri"/>
              </a:rPr>
              <a:t>...</a:t>
            </a:r>
            <a:endParaRPr lang="en-US" altLang="es-MX" dirty="0">
              <a:latin typeface="Calibri"/>
              <a:cs typeface="Calibri"/>
            </a:endParaRPr>
          </a:p>
        </p:txBody>
      </p:sp>
      <p:sp>
        <p:nvSpPr>
          <p:cNvPr id="14" name="AutoShape 15">
            <a:hlinkClick r:id="rId3" highlightClick="1"/>
            <a:extLst>
              <a:ext uri="{FF2B5EF4-FFF2-40B4-BE49-F238E27FC236}">
                <a16:creationId xmlns:a16="http://schemas.microsoft.com/office/drawing/2014/main" id="{2C8C4444-1165-42DD-BAEE-EBF6EE08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293" y="3649394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utoUpdateAnimBg="0"/>
      <p:bldP spid="137224" grpId="0" autoUpdateAnimBg="0"/>
      <p:bldP spid="137225" grpId="0" autoUpdateAnimBg="0"/>
      <p:bldP spid="137226" grpId="0" autoUpdateAnimBg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1746250" y="304800"/>
            <a:ext cx="5645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8243" name="Text Box 1027"/>
          <p:cNvSpPr txBox="1">
            <a:spLocks noChangeArrowheads="1"/>
          </p:cNvSpPr>
          <p:nvPr/>
        </p:nvSpPr>
        <p:spPr bwMode="auto">
          <a:xfrm>
            <a:off x="381000" y="12954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¿Cómo se financió todo esto?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4" name="Text Box 1028"/>
          <p:cNvSpPr txBox="1">
            <a:spLocks noChangeArrowheads="1"/>
          </p:cNvSpPr>
          <p:nvPr/>
        </p:nvSpPr>
        <p:spPr bwMode="auto">
          <a:xfrm>
            <a:off x="381000" y="2073275"/>
            <a:ext cx="6477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Mercantilismo</a:t>
            </a:r>
            <a:r>
              <a:rPr lang="es-MX" altLang="es-MX" sz="3200">
                <a:latin typeface="Calibri" pitchFamily="34" charset="0"/>
              </a:rPr>
              <a:t>: gobierno interve-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nía los mercados (creaba </a:t>
            </a:r>
            <a:r>
              <a:rPr lang="es-MX" altLang="es-MX" sz="3200" i="1">
                <a:latin typeface="Calibri" pitchFamily="34" charset="0"/>
              </a:rPr>
              <a:t>rentas</a:t>
            </a:r>
            <a:r>
              <a:rPr lang="es-MX" altLang="es-MX" sz="3200">
                <a:latin typeface="Calibri" pitchFamily="34" charset="0"/>
              </a:rPr>
              <a:t>) Después le pedía “prestado”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a los beneficiarios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5" name="Text Box 1029"/>
          <p:cNvSpPr txBox="1">
            <a:spLocks noChangeArrowheads="1"/>
          </p:cNvSpPr>
          <p:nvPr/>
        </p:nvSpPr>
        <p:spPr bwMode="auto">
          <a:xfrm>
            <a:off x="381000" y="4495800"/>
            <a:ext cx="8208963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Problemas</a:t>
            </a:r>
            <a:r>
              <a:rPr lang="es-MX" altLang="es-MX" sz="3200">
                <a:latin typeface="Calibri" pitchFamily="34" charset="0"/>
              </a:rPr>
              <a:t>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(1) freno al crecimiento económico (A. Smith)  </a:t>
            </a:r>
            <a:br>
              <a:rPr lang="es-MX" altLang="es-MX" sz="3200">
                <a:latin typeface="Calibri" pitchFamily="34" charset="0"/>
              </a:rPr>
            </a:br>
            <a:br>
              <a:rPr lang="es-MX" altLang="es-MX" sz="3200">
                <a:latin typeface="Calibri" pitchFamily="34" charset="0"/>
              </a:rPr>
            </a:b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477000" y="990600"/>
            <a:ext cx="2362200" cy="3429000"/>
            <a:chOff x="4080" y="624"/>
            <a:chExt cx="1488" cy="2160"/>
          </a:xfrm>
        </p:grpSpPr>
        <p:sp>
          <p:nvSpPr>
            <p:cNvPr id="9224" name="Rectangle 1034"/>
            <p:cNvSpPr>
              <a:spLocks noChangeArrowheads="1"/>
            </p:cNvSpPr>
            <p:nvPr/>
          </p:nvSpPr>
          <p:spPr bwMode="auto">
            <a:xfrm>
              <a:off x="4080" y="624"/>
              <a:ext cx="1488" cy="216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9225" name="Picture 1031" descr="C:\My Documents\My Pictures\colber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" y="720"/>
              <a:ext cx="136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Text Box 1035"/>
            <p:cNvSpPr txBox="1">
              <a:spLocks noChangeArrowheads="1"/>
            </p:cNvSpPr>
            <p:nvPr/>
          </p:nvSpPr>
          <p:spPr bwMode="auto">
            <a:xfrm>
              <a:off x="4128" y="2400"/>
              <a:ext cx="1344" cy="28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FFCC66"/>
                  </a:solidFill>
                  <a:latin typeface="Calibri" pitchFamily="34" charset="0"/>
                </a:rPr>
                <a:t>J.B. Colbert</a:t>
              </a:r>
              <a:endParaRPr lang="es-ES" altLang="es-MX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8253" name="Text Box 1037"/>
          <p:cNvSpPr txBox="1">
            <a:spLocks noChangeArrowheads="1"/>
          </p:cNvSpPr>
          <p:nvPr/>
        </p:nvSpPr>
        <p:spPr bwMode="auto">
          <a:xfrm>
            <a:off x="762000" y="5486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cómo “atarle las manos al rey”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que pagara sus obligaciones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nimBg="1" autoUpdateAnimBg="0"/>
      <p:bldP spid="138253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iseño predeterminado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1742</Words>
  <Application>Microsoft Office PowerPoint</Application>
  <PresentationFormat>Presentación en pantalla (4:3)</PresentationFormat>
  <Paragraphs>293</Paragraphs>
  <Slides>56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57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615</cp:revision>
  <cp:lastPrinted>2002-09-26T15:59:05Z</cp:lastPrinted>
  <dcterms:created xsi:type="dcterms:W3CDTF">2002-09-05T11:41:11Z</dcterms:created>
  <dcterms:modified xsi:type="dcterms:W3CDTF">2020-04-06T15:48:06Z</dcterms:modified>
</cp:coreProperties>
</file>